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charts/chart1.xml" ContentType="application/vnd.openxmlformats-officedocument.drawingml.chart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59" r:id="rId5"/>
    <p:sldId id="264" r:id="rId6"/>
    <p:sldId id="266" r:id="rId7"/>
    <p:sldId id="262" r:id="rId8"/>
    <p:sldId id="258" r:id="rId9"/>
    <p:sldId id="265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FY 2013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4.0</c:v>
                </c:pt>
                <c:pt idx="1">
                  <c:v>9.0</c:v>
                </c:pt>
                <c:pt idx="2">
                  <c:v>3.0</c:v>
                </c:pt>
                <c:pt idx="3">
                  <c:v>5.0</c:v>
                </c:pt>
                <c:pt idx="4">
                  <c:v>2.0</c:v>
                </c:pt>
                <c:pt idx="5">
                  <c:v>5.0</c:v>
                </c:pt>
                <c:pt idx="6">
                  <c:v>8.0</c:v>
                </c:pt>
                <c:pt idx="7">
                  <c:v>7.0</c:v>
                </c:pt>
                <c:pt idx="8">
                  <c:v>7.0</c:v>
                </c:pt>
                <c:pt idx="9">
                  <c:v>6.0</c:v>
                </c:pt>
                <c:pt idx="10">
                  <c:v>3.0</c:v>
                </c:pt>
                <c:pt idx="11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2014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Sheet1!$D$2:$D$13</c:f>
            </c:numRef>
          </c:val>
        </c:ser>
        <c:axId val="503488616"/>
        <c:axId val="503483384"/>
      </c:barChart>
      <c:catAx>
        <c:axId val="503488616"/>
        <c:scaling>
          <c:orientation val="minMax"/>
        </c:scaling>
        <c:axPos val="b"/>
        <c:tickLblPos val="nextTo"/>
        <c:crossAx val="503483384"/>
        <c:crosses val="autoZero"/>
        <c:auto val="1"/>
        <c:lblAlgn val="ctr"/>
        <c:lblOffset val="100"/>
      </c:catAx>
      <c:valAx>
        <c:axId val="503483384"/>
        <c:scaling>
          <c:orientation val="minMax"/>
        </c:scaling>
        <c:axPos val="l"/>
        <c:majorGridlines/>
        <c:numFmt formatCode="General" sourceLinked="1"/>
        <c:tickLblPos val="nextTo"/>
        <c:crossAx val="5034886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5F03F-F22D-4AB8-A1A7-F788B2A62E02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530AB-8C04-4A42-B939-B439EB642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 pitchFamily="-110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271B52-9072-4497-BB0A-0E7DF1D812B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79BDC-C598-460E-A43C-A5C1D4DB1926}" type="datetimeFigureOut">
              <a:rPr lang="en-US" smtClean="0"/>
              <a:pPr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FF11-3BE2-4F5C-847B-D9991DCD5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ediatrics.aappublications.org/content/106/2/351.full.pd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Development for Pediatric Palliative </a:t>
            </a:r>
            <a:r>
              <a:rPr lang="en-US" dirty="0"/>
              <a:t>C</a:t>
            </a:r>
            <a:r>
              <a:rPr lang="en-US" dirty="0" smtClean="0"/>
              <a:t>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Coleman Foundation Workshop</a:t>
            </a:r>
          </a:p>
          <a:p>
            <a:r>
              <a:rPr lang="en-US" dirty="0" smtClean="0"/>
              <a:t>September 7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</a:p>
          <a:p>
            <a:r>
              <a:rPr lang="en-US" dirty="0" err="1" smtClean="0"/>
              <a:t>Rani</a:t>
            </a:r>
            <a:r>
              <a:rPr lang="en-US" dirty="0" smtClean="0"/>
              <a:t> </a:t>
            </a:r>
            <a:r>
              <a:rPr lang="en-US" dirty="0" err="1" smtClean="0"/>
              <a:t>Ganesan</a:t>
            </a:r>
            <a:r>
              <a:rPr lang="en-US" dirty="0" smtClean="0"/>
              <a:t> MD</a:t>
            </a:r>
            <a:endParaRPr lang="en-US" dirty="0" smtClean="0"/>
          </a:p>
          <a:p>
            <a:r>
              <a:rPr lang="en-US" dirty="0" smtClean="0"/>
              <a:t>Pediatric </a:t>
            </a:r>
            <a:r>
              <a:rPr lang="en-US" dirty="0" smtClean="0"/>
              <a:t>Supportive and Palliative Care Services</a:t>
            </a:r>
          </a:p>
          <a:p>
            <a:r>
              <a:rPr lang="en-US" dirty="0" smtClean="0"/>
              <a:t>Rush University Medical Center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a typeface="ヒラギノ角ゴ Pro W3" pitchFamily="-110" charset="-128"/>
              </a:rPr>
              <a:t>Pediatric Supportive and Palliative Care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3D04A3-6C8C-4248-A4D9-6032CE89A98C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43115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Activities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Housestaff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Education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2 week mandatory rotation to RUMC/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Stroger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Hospice and Palliative Medicine fellows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2 week elective rotation to RUMC and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Stroger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Pediatric and Med/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Peds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residents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2 week elective rotation to RUMC medical and advance practicing nurse 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Lectures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 Combined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Stroger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and RUMC Department of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Peds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Grand Rounds every 1-2 years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Combined Ethics/Palliative Medicine resident lecture series (10-12 lectures/year)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Research/Presentation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 At least one abstract presentation/year at annual conference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At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leaset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one publication to peer reviewed medical journal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Collaborations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On going collaboration with local and regional organizations that provide services to chronically ill children including skilled nursing facilities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ie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Misericordia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) and long term acute care facilities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ie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LaRabida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and Almost Home Kids)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Participation in organizations dedicating to advancing the care of pediatric palliative care services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ie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GIPPCC and CAPC)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85800"/>
            <a:ext cx="7664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Providing education may improve visibility and buy in from stakeholders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Pediatric Supportive and Palliative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Optimize reimbursements</a:t>
            </a:r>
          </a:p>
          <a:p>
            <a:pPr lvl="1"/>
            <a:r>
              <a:rPr lang="en-US" sz="3027" dirty="0" smtClean="0"/>
              <a:t>MD involvement with </a:t>
            </a:r>
            <a:r>
              <a:rPr lang="en-US" sz="3027" dirty="0" smtClean="0"/>
              <a:t>initial in-patient consultations</a:t>
            </a:r>
          </a:p>
          <a:p>
            <a:pPr lvl="1">
              <a:buNone/>
            </a:pPr>
            <a:endParaRPr lang="en-US" sz="3027" dirty="0" smtClean="0"/>
          </a:p>
          <a:p>
            <a:pPr lvl="1"/>
            <a:r>
              <a:rPr lang="en-US" sz="3027" dirty="0" smtClean="0"/>
              <a:t>Subsequent visits tailored to need</a:t>
            </a:r>
          </a:p>
          <a:p>
            <a:pPr lvl="2"/>
            <a:r>
              <a:rPr lang="en-US" sz="3027" dirty="0" smtClean="0"/>
              <a:t>More frequent visits (even daily visits, PRN) may be needed for symptom management</a:t>
            </a:r>
          </a:p>
          <a:p>
            <a:pPr lvl="2"/>
            <a:r>
              <a:rPr lang="en-US" sz="3027" dirty="0" smtClean="0"/>
              <a:t>Less frequent visits (biweekly, PRN) may be needed for goals of cares, care coordination, and family support</a:t>
            </a:r>
            <a:r>
              <a:rPr lang="en-US" sz="3027" dirty="0" smtClean="0"/>
              <a:t> </a:t>
            </a:r>
          </a:p>
          <a:p>
            <a:pPr lvl="2">
              <a:buNone/>
            </a:pPr>
            <a:endParaRPr lang="en-US" sz="3027" dirty="0" smtClean="0"/>
          </a:p>
          <a:p>
            <a:pPr lvl="1"/>
            <a:r>
              <a:rPr lang="en-US" sz="3027" dirty="0" smtClean="0"/>
              <a:t>Outpatient</a:t>
            </a:r>
          </a:p>
          <a:p>
            <a:pPr lvl="2"/>
            <a:r>
              <a:rPr lang="en-US" sz="3027" dirty="0" smtClean="0"/>
              <a:t>Maximized billing opportunity with APN does not require MD presence in examination room but requires presence within building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8382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BILLING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Pediatric Supportive and Palliative Care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/>
            <a:r>
              <a:rPr lang="en-US" sz="2400" dirty="0" smtClean="0">
                <a:latin typeface="Cg omega"/>
                <a:cs typeface="Cg omega"/>
              </a:rPr>
              <a:t>500,000 a year children in the USA live with a life-threatening condition and receive treatment</a:t>
            </a:r>
          </a:p>
          <a:p>
            <a:pPr marL="457200" indent="-457200">
              <a:buNone/>
            </a:pPr>
            <a:endParaRPr lang="en-US" sz="2400" dirty="0" smtClean="0">
              <a:latin typeface="Cg omega"/>
              <a:cs typeface="Cg omega"/>
            </a:endParaRPr>
          </a:p>
          <a:p>
            <a:pPr marL="457200" indent="-457200"/>
            <a:r>
              <a:rPr lang="en-US" sz="2400" dirty="0" smtClean="0">
                <a:latin typeface="Cg omega"/>
                <a:cs typeface="Cg omega"/>
              </a:rPr>
              <a:t>48,000 children per year die in the USA</a:t>
            </a:r>
          </a:p>
          <a:p>
            <a:pPr lvl="1"/>
            <a:r>
              <a:rPr lang="en-US" sz="2400" dirty="0" smtClean="0">
                <a:latin typeface="Cg omega"/>
                <a:cs typeface="Cg omega"/>
              </a:rPr>
              <a:t>Half are infants (within 1</a:t>
            </a:r>
            <a:r>
              <a:rPr lang="en-US" sz="2400" baseline="30000" dirty="0" smtClean="0">
                <a:latin typeface="Cg omega"/>
                <a:cs typeface="Cg omega"/>
              </a:rPr>
              <a:t>st</a:t>
            </a:r>
            <a:r>
              <a:rPr lang="en-US" sz="2400" dirty="0" smtClean="0">
                <a:latin typeface="Cg omega"/>
                <a:cs typeface="Cg omega"/>
              </a:rPr>
              <a:t> year of life)</a:t>
            </a:r>
          </a:p>
          <a:p>
            <a:pPr lvl="2"/>
            <a:r>
              <a:rPr lang="en-US" dirty="0" smtClean="0">
                <a:latin typeface="Cg omega"/>
                <a:cs typeface="Cg omega"/>
              </a:rPr>
              <a:t>Congenital anomalies + preterm birth = approx 40%</a:t>
            </a:r>
          </a:p>
          <a:p>
            <a:pPr lvl="1"/>
            <a:r>
              <a:rPr lang="en-US" sz="2400" dirty="0" smtClean="0">
                <a:latin typeface="Cg omega"/>
                <a:cs typeface="Cg omega"/>
              </a:rPr>
              <a:t>Half are 1yr – 19 yrs old</a:t>
            </a:r>
          </a:p>
          <a:p>
            <a:pPr lvl="2"/>
            <a:r>
              <a:rPr lang="en-US" dirty="0" smtClean="0">
                <a:latin typeface="Cg omega"/>
                <a:cs typeface="Cg omega"/>
              </a:rPr>
              <a:t>Accident, assault, suicide are top three = approx 60%</a:t>
            </a:r>
          </a:p>
          <a:p>
            <a:pPr lvl="2">
              <a:buNone/>
            </a:pPr>
            <a:endParaRPr lang="en-US" dirty="0" smtClean="0">
              <a:latin typeface="Cg omega"/>
              <a:cs typeface="Cg omega"/>
            </a:endParaRPr>
          </a:p>
          <a:p>
            <a:r>
              <a:rPr lang="en-US" sz="2400" dirty="0" smtClean="0">
                <a:latin typeface="Cg omega"/>
                <a:cs typeface="Cg omega"/>
              </a:rPr>
              <a:t>26,000 fetal deaths per year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96574" y="5943600"/>
            <a:ext cx="4647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g omega"/>
                <a:cs typeface="Cg omega"/>
              </a:rPr>
              <a:t>2012 </a:t>
            </a:r>
            <a:r>
              <a:rPr lang="en-US" dirty="0" err="1" smtClean="0">
                <a:latin typeface="Cg omega"/>
                <a:cs typeface="Cg omega"/>
              </a:rPr>
              <a:t>Natl</a:t>
            </a:r>
            <a:r>
              <a:rPr lang="en-US" dirty="0" smtClean="0">
                <a:latin typeface="Cg omega"/>
                <a:cs typeface="Cg omega"/>
              </a:rPr>
              <a:t> Hospice and Palliative Care Org.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9144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STATISTICS THAT MAY HELP YOUR CAUSE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Pediatric Supportive and Palliative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038600" cy="6096000"/>
          </a:xfrm>
        </p:spPr>
        <p:txBody>
          <a:bodyPr>
            <a:normAutofit fontScale="32500" lnSpcReduction="20000"/>
          </a:bodyPr>
          <a:lstStyle/>
          <a:p>
            <a:r>
              <a:rPr lang="en-US" sz="5100" dirty="0" smtClean="0"/>
              <a:t>What do we start with developing/justifying a program?</a:t>
            </a:r>
          </a:p>
          <a:p>
            <a:pPr>
              <a:buNone/>
            </a:pPr>
            <a:endParaRPr lang="en-US" sz="4500" dirty="0" smtClean="0"/>
          </a:p>
          <a:p>
            <a:pPr lvl="1"/>
            <a:r>
              <a:rPr lang="en-US" sz="4500" dirty="0" smtClean="0"/>
              <a:t>AAP recommendations</a:t>
            </a:r>
          </a:p>
          <a:p>
            <a:pPr lvl="2"/>
            <a:r>
              <a:rPr lang="en-US" sz="4500" dirty="0" smtClean="0">
                <a:hlinkClick r:id="rId2"/>
              </a:rPr>
              <a:t>http://pediatrics.aappublications.org/content/106/2/351.full.pdf</a:t>
            </a:r>
            <a:endParaRPr lang="en-US" sz="4500" dirty="0" smtClean="0"/>
          </a:p>
          <a:p>
            <a:pPr lvl="2">
              <a:buNone/>
            </a:pPr>
            <a:endParaRPr lang="en-US" sz="4500" dirty="0" smtClean="0"/>
          </a:p>
          <a:p>
            <a:pPr lvl="1"/>
            <a:r>
              <a:rPr lang="en-US" sz="4500" dirty="0" smtClean="0"/>
              <a:t>Query of other similar structured pediatric institutions</a:t>
            </a:r>
          </a:p>
          <a:p>
            <a:pPr lvl="1">
              <a:buNone/>
            </a:pPr>
            <a:endParaRPr lang="en-US" sz="4500" dirty="0" smtClean="0"/>
          </a:p>
          <a:p>
            <a:pPr lvl="1"/>
            <a:r>
              <a:rPr lang="en-US" sz="4500" dirty="0" smtClean="0"/>
              <a:t>Estimate of your institution’s needs</a:t>
            </a:r>
          </a:p>
          <a:p>
            <a:pPr lvl="2"/>
            <a:r>
              <a:rPr lang="en-US" sz="4500" dirty="0" smtClean="0"/>
              <a:t>Adult approximates 5% of patients hospitalized would benefit from Palliative Care services. </a:t>
            </a:r>
          </a:p>
          <a:p>
            <a:pPr lvl="2"/>
            <a:r>
              <a:rPr lang="en-US" sz="4500" dirty="0" smtClean="0"/>
              <a:t>Query of your institution’s administrative database using previously studied measures for palliative care benefit (</a:t>
            </a:r>
            <a:r>
              <a:rPr lang="en-US" sz="4500" dirty="0" err="1" smtClean="0"/>
              <a:t>ie</a:t>
            </a:r>
            <a:r>
              <a:rPr lang="en-US" sz="4500" dirty="0" smtClean="0"/>
              <a:t> readmissions, ICU LOS, specific diagnoses)</a:t>
            </a:r>
          </a:p>
          <a:p>
            <a:pPr lvl="2"/>
            <a:endParaRPr lang="en-US" sz="4500" dirty="0" smtClean="0"/>
          </a:p>
          <a:p>
            <a:pPr lvl="1"/>
            <a:r>
              <a:rPr lang="en-US" sz="4500" dirty="0" smtClean="0"/>
              <a:t>Demonstrate cost savings  - NOT REVENUE GENERATION – as financial incentive for program support 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343401" y="1905000"/>
          <a:ext cx="4571999" cy="4336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447799"/>
                <a:gridCol w="1600200"/>
              </a:tblGrid>
              <a:tr h="8923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Institution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Estimated in-patient consultations/year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Estimated subsequent visits/consult</a:t>
                      </a:r>
                      <a:endParaRPr lang="en-US" sz="1600" dirty="0"/>
                    </a:p>
                  </a:txBody>
                  <a:tcPr/>
                </a:tc>
              </a:tr>
              <a:tr h="8923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Pediatric</a:t>
                      </a:r>
                      <a:r>
                        <a:rPr lang="en-US" sz="1600" baseline="0" dirty="0" smtClean="0"/>
                        <a:t> services co-existing in adult hospital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New York, 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50-60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3-5</a:t>
                      </a:r>
                      <a:endParaRPr lang="en-US" sz="1600" dirty="0"/>
                    </a:p>
                  </a:txBody>
                  <a:tcPr/>
                </a:tc>
              </a:tr>
              <a:tr h="6908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Free</a:t>
                      </a:r>
                      <a:r>
                        <a:rPr lang="en-US" sz="1600" baseline="0" dirty="0" smtClean="0"/>
                        <a:t> standing children’s hospital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Chicago, 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3-5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892387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Regional expert </a:t>
                      </a:r>
                      <a:r>
                        <a:rPr lang="en-US" sz="1600" dirty="0" smtClean="0"/>
                        <a:t>for our program</a:t>
                      </a:r>
                      <a:r>
                        <a:rPr lang="en-US" sz="1600" baseline="0" dirty="0" smtClean="0"/>
                        <a:t>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50-75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3-5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1143000"/>
            <a:ext cx="3884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Our Query for Program Year 1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ヒラギノ角ゴ Pro W3" pitchFamily="-110" charset="-128"/>
              </a:rPr>
              <a:t>Pediatric Supportive and Palliative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Pascuet</a:t>
            </a:r>
            <a:r>
              <a:rPr lang="en-US" dirty="0" smtClean="0"/>
              <a:t>, E. et al. Healthcare Management Forum. 2010.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Children’s Hospital of Eastern Ontario showed mean decrease in cost of patient of $4251.95 per month per patient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>
                <a:cs typeface="Cg omega"/>
              </a:rPr>
              <a:t>Gans</a:t>
            </a:r>
            <a:r>
              <a:rPr lang="en-US" dirty="0" smtClean="0">
                <a:cs typeface="Cg omega"/>
              </a:rPr>
              <a:t> et al, UCLA Health Policy Brief, August 2012.</a:t>
            </a:r>
          </a:p>
          <a:p>
            <a:pPr lvl="1"/>
            <a:r>
              <a:rPr lang="en-US" dirty="0" smtClean="0">
                <a:cs typeface="Cg omega"/>
              </a:rPr>
              <a:t>Medical expenditure per enrollee per month PRIOR to PCBP: $15,653</a:t>
            </a:r>
          </a:p>
          <a:p>
            <a:pPr lvl="1"/>
            <a:r>
              <a:rPr lang="en-US" dirty="0" smtClean="0">
                <a:cs typeface="Cg omega"/>
              </a:rPr>
              <a:t>Medical expenditure per enrollee per month AFTER PCBP: $13,976</a:t>
            </a:r>
          </a:p>
          <a:p>
            <a:pPr lvl="1"/>
            <a:r>
              <a:rPr lang="en-US" dirty="0" smtClean="0">
                <a:cs typeface="Cg omega"/>
              </a:rPr>
              <a:t>SAVINGS per enrollee per month:					$1,677 (11% reduction) 		</a:t>
            </a:r>
            <a:endParaRPr lang="en-US" dirty="0">
              <a:cs typeface="Cg omega"/>
            </a:endParaRPr>
          </a:p>
          <a:p>
            <a:pPr lvl="1"/>
            <a:r>
              <a:rPr lang="en-US" b="1" dirty="0" smtClean="0">
                <a:cs typeface="Cg omega"/>
              </a:rPr>
              <a:t>TOTAL SAVINGS for all 123 enrollees in first 18 months of PCBP: 	$1,000,000 </a:t>
            </a:r>
          </a:p>
          <a:p>
            <a:pPr lvl="1"/>
            <a:endParaRPr lang="en-US" dirty="0" smtClean="0">
              <a:cs typeface="Cg omeg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67200" y="1524000"/>
          <a:ext cx="4572000" cy="4952999"/>
        </p:xfrm>
        <a:graphic>
          <a:graphicData uri="http://schemas.openxmlformats.org/drawingml/2006/table">
            <a:tbl>
              <a:tblPr/>
              <a:tblGrid>
                <a:gridCol w="1196105"/>
                <a:gridCol w="3375895"/>
              </a:tblGrid>
              <a:tr h="861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References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Conditions/Diagnoses That May Benefit From Palliative Care Services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1758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Royal College of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Paediatrics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and Child Health, 1997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 Curative treatment is possible but may fail	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 Conditions requiring intensive long term treatment aimed at maintaining QOL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 Progressive conditions in which treatment is exclusively palliative after diagnosis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 Conditions involving severe, non-progressive disability, causing extreme vulnerability to health complications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1263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Friebert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, S and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Osenga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K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Malignant Disease Trigger Criteria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Automatic: Progressive metastatic cancer or Bone marrow/Stem cell transplant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Suggestive: Any relapse disease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139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Feudtner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C, et al 2011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Common Diagnoses in study cohort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10" charset="0"/>
                        <a:ea typeface="ヒラギノ角ゴ Pro W3" pitchFamily="-110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Genetic/Congenital            All malignancies                               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0" charset="0"/>
                          <a:ea typeface="ヒラギノ角ゴ Pro W3" pitchFamily="-110" charset="-128"/>
                        </a:rPr>
                        <a:t> Cardiovascular                     Brain tumors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1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5B65C0-D65E-4B18-88A0-A181F454367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ヒラギノ角ゴ Pro W3" pitchFamily="-110" charset="-128"/>
              </a:rPr>
              <a:t>Pediatric Supportive and Palliative Care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495485"/>
            <a:ext cx="373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Which patients are you asking to be involved with? Which patients would benefit from your services?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Institution dependent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Previously studied markers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Be careful about initial use of trigger criteria as it may burden limited resources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Pediatric Supportive and Palliative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Choose your team wisely. </a:t>
            </a:r>
          </a:p>
          <a:p>
            <a:pPr lvl="1"/>
            <a:r>
              <a:rPr lang="en-US" sz="3400" dirty="0" smtClean="0"/>
              <a:t> Referring services are entrusting their most precious patients to you.</a:t>
            </a:r>
          </a:p>
          <a:p>
            <a:pPr lvl="1"/>
            <a:r>
              <a:rPr lang="en-US" sz="3400" dirty="0" smtClean="0"/>
              <a:t>Team members should be aligned with individual program missions and focus within palliative care</a:t>
            </a:r>
            <a:endParaRPr lang="en-US" sz="3400" dirty="0"/>
          </a:p>
          <a:p>
            <a:r>
              <a:rPr lang="en-US" sz="3400" dirty="0" smtClean="0"/>
              <a:t>Know your consumer.</a:t>
            </a:r>
          </a:p>
          <a:p>
            <a:pPr lvl="1"/>
            <a:r>
              <a:rPr lang="en-US" sz="3400" dirty="0" smtClean="0"/>
              <a:t>Both patient and referring providers</a:t>
            </a:r>
          </a:p>
          <a:p>
            <a:pPr lvl="1"/>
            <a:r>
              <a:rPr lang="en-US" sz="3400" dirty="0" smtClean="0"/>
              <a:t>Understand reason for involvement</a:t>
            </a:r>
          </a:p>
          <a:p>
            <a:pPr lvl="1"/>
            <a:r>
              <a:rPr lang="en-US" sz="3400" dirty="0" smtClean="0"/>
              <a:t>Be respectful of the reason your service is being consulted (</a:t>
            </a:r>
            <a:r>
              <a:rPr lang="en-US" sz="3400" dirty="0" err="1" smtClean="0"/>
              <a:t>ie</a:t>
            </a:r>
            <a:r>
              <a:rPr lang="en-US" sz="3400" dirty="0" smtClean="0"/>
              <a:t> if consulted for symptom management, initially address symptom management and address other trust is established and when appropriate)</a:t>
            </a:r>
          </a:p>
          <a:p>
            <a:pPr lvl="1"/>
            <a:r>
              <a:rPr lang="en-US" sz="3400" dirty="0" smtClean="0"/>
              <a:t>Don’t refuse consults</a:t>
            </a:r>
            <a:r>
              <a:rPr lang="en-US" sz="3400" dirty="0"/>
              <a:t> </a:t>
            </a:r>
            <a:r>
              <a:rPr lang="en-US" sz="3400" dirty="0" smtClean="0"/>
              <a:t>without offering alternative ways to stay involved or help</a:t>
            </a:r>
          </a:p>
          <a:p>
            <a:pPr lvl="1"/>
            <a:r>
              <a:rPr lang="en-US" sz="3400" dirty="0" smtClean="0"/>
              <a:t>KEEP IN TOUCH with referring MD’s and primary care physicians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Pediatric Supportive and Palliative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6019800"/>
          </a:xfrm>
        </p:spPr>
        <p:txBody>
          <a:bodyPr>
            <a:normAutofit fontScale="32500" lnSpcReduction="20000"/>
          </a:bodyPr>
          <a:lstStyle/>
          <a:p>
            <a:r>
              <a:rPr lang="en-US" sz="4900" b="1" dirty="0" smtClean="0"/>
              <a:t>Secured</a:t>
            </a:r>
            <a:r>
              <a:rPr lang="en-US" sz="4900" dirty="0" smtClean="0"/>
              <a:t> 1.0 FTE APN funding (institutional priority for quality of care)</a:t>
            </a:r>
          </a:p>
          <a:p>
            <a:pPr lvl="1"/>
            <a:r>
              <a:rPr lang="en-US" sz="4900" dirty="0" smtClean="0"/>
              <a:t>Attend unit rounds</a:t>
            </a:r>
          </a:p>
          <a:p>
            <a:pPr lvl="1"/>
            <a:r>
              <a:rPr lang="en-US" sz="4900" dirty="0" smtClean="0"/>
              <a:t>Attend discharge planning/chronic care rounds</a:t>
            </a:r>
          </a:p>
          <a:p>
            <a:pPr lvl="1"/>
            <a:r>
              <a:rPr lang="en-US" sz="4900" dirty="0" smtClean="0"/>
              <a:t>Presence in nursing education</a:t>
            </a:r>
          </a:p>
          <a:p>
            <a:pPr lvl="1"/>
            <a:r>
              <a:rPr lang="en-US" sz="4900" dirty="0" smtClean="0"/>
              <a:t>Flexible availability for initial in-patient consultations and family care conferences</a:t>
            </a:r>
          </a:p>
          <a:p>
            <a:pPr lvl="1"/>
            <a:r>
              <a:rPr lang="en-US" sz="4900" dirty="0" smtClean="0"/>
              <a:t>Staff debriefings</a:t>
            </a:r>
          </a:p>
          <a:p>
            <a:pPr lvl="1"/>
            <a:r>
              <a:rPr lang="en-US" sz="4900" dirty="0" smtClean="0"/>
              <a:t>Flexible availability for initial in-patient consultations and family care conferences</a:t>
            </a:r>
          </a:p>
          <a:p>
            <a:pPr lvl="1"/>
            <a:endParaRPr lang="en-US" sz="4900" dirty="0" smtClean="0"/>
          </a:p>
          <a:p>
            <a:r>
              <a:rPr lang="en-US" sz="4900" b="1" dirty="0" smtClean="0"/>
              <a:t>Discretionary </a:t>
            </a:r>
            <a:r>
              <a:rPr lang="en-US" sz="4900" dirty="0" smtClean="0"/>
              <a:t>FTE MD (average 15 hours per week)</a:t>
            </a:r>
          </a:p>
          <a:p>
            <a:pPr lvl="1"/>
            <a:r>
              <a:rPr lang="en-US" sz="4900" dirty="0" smtClean="0"/>
              <a:t>Provide clinical support to APN</a:t>
            </a:r>
          </a:p>
          <a:p>
            <a:pPr lvl="1"/>
            <a:r>
              <a:rPr lang="en-US" sz="4900" dirty="0" smtClean="0"/>
              <a:t>Track patient database</a:t>
            </a:r>
          </a:p>
          <a:p>
            <a:pPr lvl="1"/>
            <a:r>
              <a:rPr lang="en-US" sz="4900" dirty="0" smtClean="0"/>
              <a:t>Evaluate and co-reference financial reports</a:t>
            </a:r>
          </a:p>
          <a:p>
            <a:pPr lvl="1"/>
            <a:r>
              <a:rPr lang="en-US" sz="4900" dirty="0" smtClean="0"/>
              <a:t>Support resident and MD education</a:t>
            </a:r>
          </a:p>
          <a:p>
            <a:pPr lvl="1"/>
            <a:r>
              <a:rPr lang="en-US" sz="4900" dirty="0" smtClean="0"/>
              <a:t>Staff debriefings</a:t>
            </a:r>
          </a:p>
          <a:p>
            <a:pPr lvl="1"/>
            <a:r>
              <a:rPr lang="en-US" sz="4900" dirty="0" smtClean="0"/>
              <a:t>Conduct weekly interdisciplinary team meetings welcoming all stakeholders (including referring services)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953000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 smtClean="0"/>
              <a:t>Utilize in-patient partners</a:t>
            </a:r>
          </a:p>
          <a:p>
            <a:pPr lvl="1"/>
            <a:r>
              <a:rPr lang="en-US" sz="4900" dirty="0" smtClean="0"/>
              <a:t>Social work services</a:t>
            </a:r>
          </a:p>
          <a:p>
            <a:pPr lvl="1"/>
            <a:r>
              <a:rPr lang="en-US" sz="4900" dirty="0" smtClean="0"/>
              <a:t>Chaplain services</a:t>
            </a:r>
          </a:p>
          <a:p>
            <a:pPr lvl="1"/>
            <a:r>
              <a:rPr lang="en-US" sz="4900" dirty="0" smtClean="0"/>
              <a:t>Bereavement counselors</a:t>
            </a:r>
          </a:p>
          <a:p>
            <a:endParaRPr lang="en-US" sz="4900" dirty="0" smtClean="0"/>
          </a:p>
          <a:p>
            <a:r>
              <a:rPr lang="en-US" sz="4900" dirty="0" smtClean="0"/>
              <a:t>Utilize external partners</a:t>
            </a:r>
          </a:p>
          <a:p>
            <a:pPr lvl="1"/>
            <a:r>
              <a:rPr lang="en-US" sz="4900" dirty="0" smtClean="0"/>
              <a:t>Home nursing agencies</a:t>
            </a:r>
          </a:p>
          <a:p>
            <a:pPr lvl="1"/>
            <a:r>
              <a:rPr lang="en-US" sz="4900" dirty="0" smtClean="0"/>
              <a:t>Home palliative care/hospice programs</a:t>
            </a:r>
          </a:p>
          <a:p>
            <a:pPr lvl="1"/>
            <a:r>
              <a:rPr lang="en-US" sz="4900" dirty="0" smtClean="0"/>
              <a:t>Skilled nursing facilities</a:t>
            </a:r>
          </a:p>
          <a:p>
            <a:pPr lvl="1"/>
            <a:r>
              <a:rPr lang="en-US" sz="4900" dirty="0" smtClean="0"/>
              <a:t>Long-term acute care facilities</a:t>
            </a:r>
            <a:endParaRPr lang="en-US" sz="4900" dirty="0"/>
          </a:p>
          <a:p>
            <a:pPr>
              <a:buNone/>
            </a:pPr>
            <a:endParaRPr lang="en-US" sz="3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10716" y="528935"/>
            <a:ext cx="2448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PROGRAM YEAR 1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8229600" cy="1143000"/>
          </a:xfrm>
        </p:spPr>
        <p:txBody>
          <a:bodyPr/>
          <a:lstStyle/>
          <a:p>
            <a:r>
              <a:rPr lang="en-US" sz="3600" dirty="0" smtClean="0">
                <a:ea typeface="ヒラギノ角ゴ Pro W3" pitchFamily="-110" charset="-128"/>
              </a:rPr>
              <a:t>Pediatric Supportive and Palliative Care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E14073-A3F2-462F-8E2D-2E17B3FC118E}" type="slidenum">
              <a:rPr lang="en-US"/>
              <a:pPr/>
              <a:t>8</a:t>
            </a:fld>
            <a:endParaRPr lang="en-US"/>
          </a:p>
        </p:txBody>
      </p:sp>
      <p:sp>
        <p:nvSpPr>
          <p:cNvPr id="16411" name="Rectangle 7"/>
          <p:cNvSpPr>
            <a:spLocks noChangeArrowheads="1"/>
          </p:cNvSpPr>
          <p:nvPr/>
        </p:nvSpPr>
        <p:spPr bwMode="auto">
          <a:xfrm>
            <a:off x="6591300" y="3614738"/>
            <a:ext cx="2286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t"/>
            <a:endParaRPr lang="en-US" b="1">
              <a:solidFill>
                <a:srgbClr val="FFFFFF"/>
              </a:solidFill>
              <a:latin typeface="Calibri" pitchFamily="-110" charset="0"/>
            </a:endParaRPr>
          </a:p>
          <a:p>
            <a:pPr fontAlgn="t"/>
            <a:endParaRPr lang="en-US" b="1">
              <a:solidFill>
                <a:srgbClr val="FFFFFF"/>
              </a:solidFill>
              <a:latin typeface="Calibri" pitchFamily="-110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0012" y="5172074"/>
          <a:ext cx="4395788" cy="771526"/>
        </p:xfrm>
        <a:graphic>
          <a:graphicData uri="http://schemas.openxmlformats.org/drawingml/2006/table">
            <a:tbl>
              <a:tblPr/>
              <a:tblGrid>
                <a:gridCol w="688498"/>
                <a:gridCol w="1136557"/>
                <a:gridCol w="922827"/>
                <a:gridCol w="1647906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0" charset="0"/>
                          <a:ea typeface="ヒラギノ角ゴ Pro W3" pitchFamily="-110" charset="-128"/>
                        </a:rPr>
                        <a:t> 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0" charset="0"/>
                          <a:ea typeface="ヒラギノ角ゴ Pro W3" pitchFamily="-110" charset="-128"/>
                        </a:rPr>
                        <a:t>Billable Units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0" charset="0"/>
                          <a:ea typeface="ヒラギノ角ゴ Pro W3" pitchFamily="-110" charset="-128"/>
                        </a:rPr>
                        <a:t>Charge $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0" charset="0"/>
                          <a:ea typeface="ヒラギノ角ゴ Pro W3" pitchFamily="-110" charset="-128"/>
                        </a:rPr>
                        <a:t>Reimbursement $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0" charset="0"/>
                          <a:ea typeface="ヒラギノ角ゴ Pro W3" pitchFamily="-110" charset="-128"/>
                        </a:rPr>
                        <a:t>FY 13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0" charset="0"/>
                          <a:ea typeface="ヒラギノ角ゴ Pro W3" pitchFamily="-110" charset="-128"/>
                        </a:rPr>
                        <a:t>352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0" charset="0"/>
                          <a:ea typeface="ヒラギノ角ゴ Pro W3" pitchFamily="-110" charset="-128"/>
                        </a:rPr>
                        <a:t>84,614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10" charset="0"/>
                          <a:ea typeface="ヒラギノ角ゴ Pro W3" pitchFamily="-110" charset="-128"/>
                        </a:rPr>
                        <a:t>23,218</a:t>
                      </a:r>
                    </a:p>
                  </a:txBody>
                  <a:tcPr marL="12700" marR="12700" marT="1270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1" name="TextBox 17"/>
          <p:cNvSpPr txBox="1">
            <a:spLocks noChangeArrowheads="1"/>
          </p:cNvSpPr>
          <p:nvPr/>
        </p:nvSpPr>
        <p:spPr bwMode="auto">
          <a:xfrm>
            <a:off x="1524000" y="48006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/>
              <a:t>PSPC </a:t>
            </a:r>
            <a:r>
              <a:rPr lang="en-US" b="1" dirty="0" smtClean="0"/>
              <a:t>BILLING </a:t>
            </a:r>
            <a:endParaRPr lang="en-US" b="1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76201" y="1676400"/>
          <a:ext cx="3810000" cy="325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98234" y="1232972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In-Patient Consultations</a:t>
            </a:r>
          </a:p>
          <a:p>
            <a:r>
              <a:rPr lang="en-US" dirty="0" smtClean="0"/>
              <a:t>FY 2013 (65) and FY 2014</a:t>
            </a:r>
            <a:endParaRPr 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953000" y="4419600"/>
          <a:ext cx="3200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Payer</a:t>
                      </a:r>
                      <a:r>
                        <a:rPr lang="en-US" baseline="0" dirty="0" smtClean="0"/>
                        <a:t> Mix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Charges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</a:t>
                      </a:r>
                      <a:r>
                        <a:rPr lang="en-US" baseline="0" dirty="0" smtClean="0"/>
                        <a:t> 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Managed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3886200" y="1417320"/>
          <a:ext cx="5064442" cy="2926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749742"/>
                <a:gridCol w="1104900"/>
              </a:tblGrid>
              <a:tr h="6173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Consult Location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of </a:t>
                      </a:r>
                    </a:p>
                    <a:p>
                      <a:pPr algn="ctr"/>
                      <a:r>
                        <a:rPr lang="en-US" baseline="0" dirty="0" smtClean="0"/>
                        <a:t>consults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of </a:t>
                      </a:r>
                    </a:p>
                    <a:p>
                      <a:pPr algn="ctr"/>
                      <a:r>
                        <a:rPr lang="en-US" baseline="0" dirty="0" smtClean="0"/>
                        <a:t>admissions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</a:t>
                      </a:r>
                    </a:p>
                    <a:p>
                      <a:pPr algn="ctr"/>
                      <a:r>
                        <a:rPr lang="en-US" dirty="0" smtClean="0"/>
                        <a:t>LOS</a:t>
                      </a:r>
                      <a:endParaRPr lang="en-US" dirty="0"/>
                    </a:p>
                  </a:txBody>
                  <a:tcPr/>
                </a:tc>
              </a:tr>
              <a:tr h="3523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NICU (15)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15/1527 = 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</a:tr>
              <a:tr h="3523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PICU (26)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26/745</a:t>
                      </a:r>
                      <a:r>
                        <a:rPr lang="en-US" baseline="0" dirty="0" smtClean="0"/>
                        <a:t>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6165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Peds</a:t>
                      </a:r>
                      <a:r>
                        <a:rPr lang="en-US" baseline="0" dirty="0" smtClean="0"/>
                        <a:t> (11)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17/1384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endParaRPr lang="en-US" dirty="0"/>
                    </a:p>
                  </a:txBody>
                  <a:tcPr/>
                </a:tc>
              </a:tr>
              <a:tr h="88081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Perinatal</a:t>
                      </a:r>
                      <a:r>
                        <a:rPr lang="en-US" dirty="0" smtClean="0"/>
                        <a:t> Network (13)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733800" y="1066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Consulted on 2% (65/3656) of all admissions FY 2013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7219" y="6019800"/>
            <a:ext cx="4612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Moral of story:  </a:t>
            </a:r>
            <a:r>
              <a:rPr lang="en-US" dirty="0" smtClean="0"/>
              <a:t>PSPC programs can not depend</a:t>
            </a:r>
          </a:p>
          <a:p>
            <a:r>
              <a:rPr lang="en-US" dirty="0" smtClean="0"/>
              <a:t>on revenues generated to support program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05000" y="4572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PROGRAM YEAR 1 at RUMC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ヒラギノ角ゴ Pro W3" pitchFamily="-110" charset="-128"/>
              </a:rPr>
              <a:t>Pediatric Supportive and Palliative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86400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 smtClean="0"/>
              <a:t>Secured</a:t>
            </a:r>
            <a:r>
              <a:rPr lang="en-US" sz="6400" dirty="0" smtClean="0"/>
              <a:t> 1.0 FTE APN funding (institutional priority for quality of care)</a:t>
            </a:r>
          </a:p>
          <a:p>
            <a:pPr lvl="1"/>
            <a:r>
              <a:rPr lang="en-US" sz="6400" dirty="0" smtClean="0"/>
              <a:t>Attend unit rounds</a:t>
            </a:r>
          </a:p>
          <a:p>
            <a:pPr lvl="1"/>
            <a:r>
              <a:rPr lang="en-US" sz="6400" dirty="0" smtClean="0"/>
              <a:t>Attend discharge planning/chronic care rounds</a:t>
            </a:r>
          </a:p>
          <a:p>
            <a:pPr lvl="1"/>
            <a:r>
              <a:rPr lang="en-US" sz="6400" dirty="0" smtClean="0"/>
              <a:t>Presence in nursing education</a:t>
            </a:r>
          </a:p>
          <a:p>
            <a:pPr lvl="1"/>
            <a:r>
              <a:rPr lang="en-US" sz="6400" dirty="0" smtClean="0"/>
              <a:t>Flexible availability for initial in-patient consultations and family care conferences</a:t>
            </a:r>
          </a:p>
          <a:p>
            <a:pPr lvl="1"/>
            <a:r>
              <a:rPr lang="en-US" sz="6400" dirty="0" smtClean="0"/>
              <a:t>Staff debriefings</a:t>
            </a:r>
          </a:p>
          <a:p>
            <a:pPr lvl="1"/>
            <a:r>
              <a:rPr lang="en-US" sz="6400" dirty="0" smtClean="0"/>
              <a:t>Flexible availability for initial in-patient consultations and family care conferences</a:t>
            </a:r>
          </a:p>
          <a:p>
            <a:pPr lvl="1"/>
            <a:endParaRPr lang="en-US" sz="6400" dirty="0" smtClean="0"/>
          </a:p>
          <a:p>
            <a:r>
              <a:rPr lang="en-US" sz="6400" b="1" dirty="0" smtClean="0"/>
              <a:t>Secured </a:t>
            </a:r>
            <a:r>
              <a:rPr lang="en-US" sz="6400" dirty="0" smtClean="0"/>
              <a:t>0.3-0.5 FTE MD/50-75 in-patient consultations</a:t>
            </a:r>
          </a:p>
          <a:p>
            <a:pPr lvl="1"/>
            <a:r>
              <a:rPr lang="en-US" sz="6400" dirty="0" smtClean="0"/>
              <a:t>Provide clinical support to APN</a:t>
            </a:r>
          </a:p>
          <a:p>
            <a:pPr lvl="1"/>
            <a:r>
              <a:rPr lang="en-US" sz="6400" dirty="0" smtClean="0"/>
              <a:t>Track patient database</a:t>
            </a:r>
          </a:p>
          <a:p>
            <a:pPr lvl="1"/>
            <a:r>
              <a:rPr lang="en-US" sz="6400" dirty="0" smtClean="0"/>
              <a:t>Evaluate and co-reference financial reports</a:t>
            </a:r>
          </a:p>
          <a:p>
            <a:pPr lvl="1"/>
            <a:r>
              <a:rPr lang="en-US" sz="6400" dirty="0" smtClean="0"/>
              <a:t>Support resident and MD education</a:t>
            </a:r>
          </a:p>
          <a:p>
            <a:pPr lvl="1"/>
            <a:r>
              <a:rPr lang="en-US" sz="6400" dirty="0" smtClean="0"/>
              <a:t>Staff debriefings</a:t>
            </a:r>
          </a:p>
          <a:p>
            <a:pPr lvl="1"/>
            <a:r>
              <a:rPr lang="en-US" sz="6400" dirty="0" smtClean="0"/>
              <a:t>Conduct weekly interdisciplinary team meetings welcoming all stakeholders (including referring services)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 smtClean="0"/>
              <a:t>Discretionary </a:t>
            </a:r>
            <a:r>
              <a:rPr lang="en-US" sz="6400" dirty="0" smtClean="0"/>
              <a:t>FTE effort social work services with goal to support future funding based on need</a:t>
            </a:r>
          </a:p>
          <a:p>
            <a:pPr lvl="1"/>
            <a:r>
              <a:rPr lang="en-US" sz="6400" dirty="0" smtClean="0"/>
              <a:t>Coordination of care for outpatient services</a:t>
            </a:r>
          </a:p>
          <a:p>
            <a:pPr lvl="1"/>
            <a:r>
              <a:rPr lang="en-US" sz="6400" dirty="0" smtClean="0"/>
              <a:t>Program coordination</a:t>
            </a:r>
          </a:p>
          <a:p>
            <a:pPr lvl="1"/>
            <a:r>
              <a:rPr lang="en-US" sz="6400" dirty="0" smtClean="0"/>
              <a:t>Continued outreach to outpatient services</a:t>
            </a:r>
          </a:p>
          <a:p>
            <a:pPr lvl="1"/>
            <a:endParaRPr lang="en-US" sz="6400" dirty="0" smtClean="0"/>
          </a:p>
          <a:p>
            <a:r>
              <a:rPr lang="en-US" sz="6400" dirty="0" smtClean="0"/>
              <a:t>Utilize in-patient partners</a:t>
            </a:r>
          </a:p>
          <a:p>
            <a:pPr lvl="1"/>
            <a:r>
              <a:rPr lang="en-US" sz="6400" dirty="0" smtClean="0"/>
              <a:t>Social work services</a:t>
            </a:r>
          </a:p>
          <a:p>
            <a:pPr lvl="1"/>
            <a:r>
              <a:rPr lang="en-US" sz="6400" dirty="0" smtClean="0"/>
              <a:t>Chaplain services</a:t>
            </a:r>
          </a:p>
          <a:p>
            <a:pPr lvl="1"/>
            <a:r>
              <a:rPr lang="en-US" sz="6400" dirty="0" smtClean="0"/>
              <a:t>Bereavement counselors</a:t>
            </a:r>
          </a:p>
          <a:p>
            <a:endParaRPr lang="en-US" sz="6400" dirty="0" smtClean="0"/>
          </a:p>
          <a:p>
            <a:r>
              <a:rPr lang="en-US" sz="6400" dirty="0" smtClean="0"/>
              <a:t>Utilize external partners</a:t>
            </a:r>
          </a:p>
          <a:p>
            <a:pPr lvl="1"/>
            <a:r>
              <a:rPr lang="en-US" sz="6400" dirty="0" smtClean="0"/>
              <a:t>Home nursing agencies</a:t>
            </a:r>
          </a:p>
          <a:p>
            <a:pPr lvl="1"/>
            <a:r>
              <a:rPr lang="en-US" sz="6400" dirty="0" smtClean="0"/>
              <a:t>Home palliative care/hospice programs</a:t>
            </a:r>
          </a:p>
          <a:p>
            <a:pPr lvl="1"/>
            <a:r>
              <a:rPr lang="en-US" sz="6400" dirty="0" smtClean="0"/>
              <a:t>Skilled nursing facilities</a:t>
            </a:r>
          </a:p>
          <a:p>
            <a:pPr lvl="1"/>
            <a:r>
              <a:rPr lang="en-US" sz="6400" dirty="0" smtClean="0"/>
              <a:t>Long-term acute care facilities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533400"/>
            <a:ext cx="2448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PROGRAM YEAR 2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1357</Words>
  <Application>Microsoft Macintosh PowerPoint</Application>
  <PresentationFormat>On-screen Show (4:3)</PresentationFormat>
  <Paragraphs>239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Program Development for Pediatric Palliative Care</vt:lpstr>
      <vt:lpstr>Pediatric Supportive and Palliative Care</vt:lpstr>
      <vt:lpstr>Pediatric Supportive and Palliative Care</vt:lpstr>
      <vt:lpstr>Pediatric Supportive and Palliative Care</vt:lpstr>
      <vt:lpstr>Pediatric Supportive and Palliative Care</vt:lpstr>
      <vt:lpstr>Pediatric Supportive and Palliative Care</vt:lpstr>
      <vt:lpstr>Pediatric Supportive and Palliative Care</vt:lpstr>
      <vt:lpstr>Pediatric Supportive and Palliative Care</vt:lpstr>
      <vt:lpstr>Pediatric Supportive and Palliative Care</vt:lpstr>
      <vt:lpstr>Pediatric Supportive and Palliative Care</vt:lpstr>
      <vt:lpstr>Pediatric Supportive and Palliative Care</vt:lpstr>
    </vt:vector>
  </TitlesOfParts>
  <Company>Rush University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Development for Pediatric Palliative Care</dc:title>
  <dc:creator>rganesan</dc:creator>
  <cp:lastModifiedBy>RANI GANESAN</cp:lastModifiedBy>
  <cp:revision>41</cp:revision>
  <dcterms:created xsi:type="dcterms:W3CDTF">2013-08-16T01:05:34Z</dcterms:created>
  <dcterms:modified xsi:type="dcterms:W3CDTF">2013-08-16T01:11:39Z</dcterms:modified>
</cp:coreProperties>
</file>