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7" r:id="rId4"/>
    <p:sldId id="259" r:id="rId5"/>
    <p:sldId id="260" r:id="rId6"/>
    <p:sldId id="261" r:id="rId7"/>
    <p:sldId id="262" r:id="rId8"/>
    <p:sldId id="264" r:id="rId9"/>
    <p:sldId id="265" r:id="rId10"/>
    <p:sldId id="267"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3D55E4-F8FE-4B39-9716-389D60FD18E0}" type="datetimeFigureOut">
              <a:rPr lang="en-US" smtClean="0"/>
              <a:pPr/>
              <a:t>6/9/2015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B6488F-CC2A-4C1D-BB62-E34C07CD5DBE}" type="slidenum">
              <a:rPr lang="en-US" smtClean="0"/>
              <a:pPr/>
              <a:t>‹#›</a:t>
            </a:fld>
            <a:endParaRPr lang="en-US"/>
          </a:p>
        </p:txBody>
      </p:sp>
    </p:spTree>
    <p:extLst>
      <p:ext uri="{BB962C8B-B14F-4D97-AF65-F5344CB8AC3E}">
        <p14:creationId xmlns:p14="http://schemas.microsoft.com/office/powerpoint/2010/main" val="3426003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1F1E3-0F82-437B-8CF2-FA3472695DF4}"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3325A-C8EC-4B0A-BF4A-396DA9D00827}" type="slidenum">
              <a:rPr lang="en-US" smtClean="0"/>
              <a:pPr/>
              <a:t>‹#›</a:t>
            </a:fld>
            <a:endParaRPr lang="en-US"/>
          </a:p>
        </p:txBody>
      </p:sp>
    </p:spTree>
    <p:extLst>
      <p:ext uri="{BB962C8B-B14F-4D97-AF65-F5344CB8AC3E}">
        <p14:creationId xmlns:p14="http://schemas.microsoft.com/office/powerpoint/2010/main" val="188899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designing a process to promote referrals to a palliative medicine team be mindful of other priority areas that are being implemented or competing deadlines that unit managers are responsible to meet, try to make their lives easier not harder</a:t>
            </a:r>
            <a:endParaRPr lang="en-US" dirty="0"/>
          </a:p>
        </p:txBody>
      </p:sp>
      <p:sp>
        <p:nvSpPr>
          <p:cNvPr id="4" name="Slide Number Placeholder 3"/>
          <p:cNvSpPr>
            <a:spLocks noGrp="1"/>
          </p:cNvSpPr>
          <p:nvPr>
            <p:ph type="sldNum" sz="quarter" idx="10"/>
          </p:nvPr>
        </p:nvSpPr>
        <p:spPr/>
        <p:txBody>
          <a:bodyPr/>
          <a:lstStyle/>
          <a:p>
            <a:fld id="{0AC3325A-C8EC-4B0A-BF4A-396DA9D0082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Consensus guidelines developed by a panel of 29 experts for the Palliative Care Taskforce of the American College of Surgery</a:t>
            </a:r>
            <a:endParaRPr lang="en-US" dirty="0"/>
          </a:p>
        </p:txBody>
      </p:sp>
      <p:sp>
        <p:nvSpPr>
          <p:cNvPr id="4" name="Slide Number Placeholder 3"/>
          <p:cNvSpPr>
            <a:spLocks noGrp="1"/>
          </p:cNvSpPr>
          <p:nvPr>
            <p:ph type="sldNum" sz="quarter" idx="10"/>
          </p:nvPr>
        </p:nvSpPr>
        <p:spPr/>
        <p:txBody>
          <a:bodyPr/>
          <a:lstStyle/>
          <a:p>
            <a:fld id="{0AC3325A-C8EC-4B0A-BF4A-396DA9D0082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The delivery of palliative care within the</a:t>
            </a:r>
            <a:r>
              <a:rPr lang="en-US" b="1" baseline="0" dirty="0" smtClean="0"/>
              <a:t> MICU at Rush changed in April </a:t>
            </a:r>
            <a:r>
              <a:rPr lang="en-US" baseline="0" dirty="0" smtClean="0"/>
              <a:t>of this year when a nurse practitioner specializing in the delivery of palliative care began a pro-active consultation service within  the unit.  Prior to the implementation of this service, patients received a palliative care consultation if they were referred by a physician.</a:t>
            </a:r>
          </a:p>
          <a:p>
            <a:pPr marL="228600" indent="-228600">
              <a:buNone/>
            </a:pPr>
            <a:endParaRPr lang="en-US" baseline="0" dirty="0" smtClean="0"/>
          </a:p>
          <a:p>
            <a:pPr marL="228600" indent="-228600">
              <a:buNone/>
            </a:pPr>
            <a:r>
              <a:rPr lang="en-US" baseline="0" dirty="0" smtClean="0"/>
              <a:t>The new proactive consultation service uses a </a:t>
            </a:r>
            <a:r>
              <a:rPr lang="en-US" b="1" baseline="0" dirty="0" smtClean="0"/>
              <a:t>mix of rounding and pro-active case-finding techniques </a:t>
            </a:r>
            <a:r>
              <a:rPr lang="en-US" baseline="0" dirty="0" smtClean="0"/>
              <a:t>in addition to physician referral.  Twice per week, the nurse practitioner will attend rounds with physicians, nurses, and other clinical staff.  She also uses </a:t>
            </a:r>
            <a:r>
              <a:rPr lang="en-US" b="1" baseline="0" dirty="0" smtClean="0"/>
              <a:t>case-finding tools, or “triggers</a:t>
            </a:r>
            <a:r>
              <a:rPr lang="en-US" baseline="0" dirty="0" smtClean="0"/>
              <a:t>” to identify patients who may benefit from a PC consult, but who may have not yet been seen on rounds.  The triggers were developed in conjunction with the MICU staff:</a:t>
            </a:r>
          </a:p>
          <a:p>
            <a:pPr marL="228600" indent="-228600">
              <a:buNone/>
            </a:pPr>
            <a:endParaRPr lang="en-US" baseline="0" dirty="0" smtClean="0"/>
          </a:p>
          <a:p>
            <a:pPr marL="228600" indent="-228600">
              <a:buNone/>
            </a:pPr>
            <a:r>
              <a:rPr lang="en-US" b="1" baseline="0" dirty="0" smtClean="0"/>
              <a:t>“Triggers” for PC consult include:</a:t>
            </a:r>
          </a:p>
          <a:p>
            <a:pPr marL="228600" indent="-228600">
              <a:buAutoNum type="arabicPeriod"/>
            </a:pPr>
            <a:r>
              <a:rPr lang="en-US" b="1" baseline="0" dirty="0" smtClean="0"/>
              <a:t>End stage liver disease</a:t>
            </a:r>
          </a:p>
          <a:p>
            <a:pPr marL="228600" indent="-228600">
              <a:buAutoNum type="arabicPeriod"/>
            </a:pPr>
            <a:r>
              <a:rPr lang="en-US" b="1" baseline="0" dirty="0" smtClean="0"/>
              <a:t>Active malignancy</a:t>
            </a:r>
          </a:p>
          <a:p>
            <a:pPr marL="228600" indent="-228600">
              <a:buAutoNum type="arabicPeriod"/>
            </a:pPr>
            <a:r>
              <a:rPr lang="en-US" b="1" baseline="0" dirty="0" smtClean="0"/>
              <a:t>Multiple ICU admissions within the same hospital stay</a:t>
            </a:r>
          </a:p>
          <a:p>
            <a:pPr marL="228600" indent="-228600">
              <a:buAutoNum type="arabicPeriod"/>
            </a:pPr>
            <a:endParaRPr lang="en-US" baseline="0" dirty="0" smtClean="0"/>
          </a:p>
          <a:p>
            <a:pPr marL="228600" indent="-228600">
              <a:buNone/>
            </a:pPr>
            <a:r>
              <a:rPr lang="en-US" baseline="0" dirty="0" smtClean="0"/>
              <a:t>While the nurse practitioner or any member of the MICU team may believe that a patient could benefit from a PC consult, this of </a:t>
            </a:r>
            <a:r>
              <a:rPr lang="en-US" b="1" baseline="0" dirty="0" smtClean="0"/>
              <a:t>course does not always mean that the patient receives PC or even a consult.  </a:t>
            </a:r>
            <a:r>
              <a:rPr lang="en-US" baseline="0" dirty="0" smtClean="0"/>
              <a:t>Patients or their families may decide, for any number of reasons, not to discuss or choose PC.</a:t>
            </a:r>
          </a:p>
          <a:p>
            <a:pPr marL="228600" indent="-228600">
              <a:buNone/>
            </a:pPr>
            <a:endParaRPr lang="en-US" baseline="0" dirty="0" smtClean="0"/>
          </a:p>
          <a:p>
            <a:pPr marL="228600" indent="-228600">
              <a:buNone/>
            </a:pPr>
            <a:r>
              <a:rPr lang="en-US" baseline="0" dirty="0" smtClean="0"/>
              <a:t>Not speaking to, but in case it’s asked:</a:t>
            </a:r>
          </a:p>
          <a:p>
            <a:pPr marL="228600" indent="-228600">
              <a:buNone/>
            </a:pPr>
            <a:r>
              <a:rPr lang="en-US" baseline="0" dirty="0" smtClean="0"/>
              <a:t>Pre-Implementation: Dr. </a:t>
            </a:r>
            <a:r>
              <a:rPr lang="en-US" baseline="0" dirty="0" err="1" smtClean="0"/>
              <a:t>Gorbien</a:t>
            </a:r>
            <a:r>
              <a:rPr lang="en-US" baseline="0" dirty="0" smtClean="0"/>
              <a:t>, </a:t>
            </a:r>
            <a:r>
              <a:rPr lang="en-US" baseline="0" dirty="0" err="1" smtClean="0"/>
              <a:t>Leiding</a:t>
            </a:r>
            <a:r>
              <a:rPr lang="en-US" baseline="0" dirty="0" smtClean="0"/>
              <a:t>, and </a:t>
            </a:r>
            <a:r>
              <a:rPr lang="en-US" baseline="0" dirty="0" err="1" smtClean="0"/>
              <a:t>Tareen</a:t>
            </a:r>
            <a:endParaRPr lang="en-US" baseline="0" dirty="0" smtClean="0"/>
          </a:p>
          <a:p>
            <a:pPr marL="228600" indent="-228600">
              <a:buNone/>
            </a:pPr>
            <a:r>
              <a:rPr lang="en-US" baseline="0" dirty="0" smtClean="0"/>
              <a:t>Post-Implementation: Sean, </a:t>
            </a:r>
            <a:r>
              <a:rPr lang="en-US" baseline="0" dirty="0" err="1" smtClean="0"/>
              <a:t>Leiding</a:t>
            </a:r>
            <a:r>
              <a:rPr lang="en-US" baseline="0" dirty="0" smtClean="0"/>
              <a:t>, </a:t>
            </a:r>
            <a:r>
              <a:rPr lang="en-US" baseline="0" dirty="0" err="1" smtClean="0"/>
              <a:t>Yeow</a:t>
            </a:r>
            <a:r>
              <a:rPr lang="en-US" baseline="0" dirty="0" smtClean="0"/>
              <a:t>, </a:t>
            </a:r>
            <a:r>
              <a:rPr lang="en-US" baseline="0" dirty="0" err="1" smtClean="0"/>
              <a:t>Gorbien</a:t>
            </a:r>
            <a:r>
              <a:rPr lang="en-US" baseline="0" dirty="0" smtClean="0"/>
              <a:t>, and Laura</a:t>
            </a:r>
          </a:p>
          <a:p>
            <a:pPr marL="228600" indent="-228600">
              <a:buNone/>
            </a:pPr>
            <a:endParaRPr lang="en-US" baseline="0" dirty="0" smtClean="0"/>
          </a:p>
          <a:p>
            <a:pPr marL="228600" indent="-228600">
              <a:buNone/>
            </a:pPr>
            <a:r>
              <a:rPr lang="en-US" baseline="0" dirty="0" smtClean="0"/>
              <a:t>Two groups that work most closely with: chaplains, psycho-social oncology</a:t>
            </a:r>
            <a:endParaRPr lang="en-US" dirty="0"/>
          </a:p>
        </p:txBody>
      </p:sp>
      <p:sp>
        <p:nvSpPr>
          <p:cNvPr id="4" name="Slide Number Placeholder 3"/>
          <p:cNvSpPr>
            <a:spLocks noGrp="1"/>
          </p:cNvSpPr>
          <p:nvPr>
            <p:ph type="sldNum" sz="quarter" idx="10"/>
          </p:nvPr>
        </p:nvSpPr>
        <p:spPr/>
        <p:txBody>
          <a:bodyPr/>
          <a:lstStyle/>
          <a:p>
            <a:fld id="{149A939F-3579-764C-85AF-200FEDEACFDE}"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smtClean="0"/>
              <a:t>Greater use of hospice 35% in the ICU, improved Quality of Care more DNRs higher use of opioids less dialysis, less ventilator days, lower costs</a:t>
            </a:r>
          </a:p>
        </p:txBody>
      </p:sp>
      <p:sp>
        <p:nvSpPr>
          <p:cNvPr id="78852" name="Slide Number Placeholder 3"/>
          <p:cNvSpPr>
            <a:spLocks noGrp="1"/>
          </p:cNvSpPr>
          <p:nvPr>
            <p:ph type="sldNum" sz="quarter" idx="5"/>
          </p:nvPr>
        </p:nvSpPr>
        <p:spPr>
          <a:noFill/>
        </p:spPr>
        <p:txBody>
          <a:bodyPr/>
          <a:lstStyle/>
          <a:p>
            <a:fld id="{26B2D440-C02A-42B5-8307-24795A480BF1}"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4CEF7-1BD0-43D9-B92B-D8768D7EC2A0}"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4CEF7-1BD0-43D9-B92B-D8768D7EC2A0}"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4CEF7-1BD0-43D9-B92B-D8768D7EC2A0}"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4CEF7-1BD0-43D9-B92B-D8768D7EC2A0}"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4CEF7-1BD0-43D9-B92B-D8768D7EC2A0}"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4CEF7-1BD0-43D9-B92B-D8768D7EC2A0}"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4CEF7-1BD0-43D9-B92B-D8768D7EC2A0}" type="datetimeFigureOut">
              <a:rPr lang="en-US" smtClean="0"/>
              <a:pPr/>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4CEF7-1BD0-43D9-B92B-D8768D7EC2A0}" type="datetimeFigureOut">
              <a:rPr lang="en-US" smtClean="0"/>
              <a:pPr/>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4CEF7-1BD0-43D9-B92B-D8768D7EC2A0}" type="datetimeFigureOut">
              <a:rPr lang="en-US" smtClean="0"/>
              <a:pPr/>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4CEF7-1BD0-43D9-B92B-D8768D7EC2A0}"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4CEF7-1BD0-43D9-B92B-D8768D7EC2A0}"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072EE-534C-4CA7-8FF9-76CD11A6F6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4CEF7-1BD0-43D9-B92B-D8768D7EC2A0}" type="datetimeFigureOut">
              <a:rPr lang="en-US" smtClean="0"/>
              <a:pPr/>
              <a:t>6/9/2015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072EE-534C-4CA7-8FF9-76CD11A6F6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sites/entrez?Db=pubmed&amp;Cmd=Search&amp;Term=%22Lautrette%20A%22%5bAuthor%5d&amp;itool=EntrezSystem2.PEntrez.Pubmed.Pubmed_ResultsPanel.Pubmed_DiscoveryPanel.Pubmed_RVAbstractPl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a:t>
            </a:r>
            <a:r>
              <a:rPr lang="en-US" dirty="0" smtClean="0"/>
              <a:t>Development </a:t>
            </a:r>
            <a:r>
              <a:rPr lang="en-US" dirty="0" smtClean="0"/>
              <a:t>for ICU </a:t>
            </a:r>
            <a:r>
              <a:rPr lang="en-US" dirty="0" smtClean="0"/>
              <a:t>Palliative </a:t>
            </a:r>
            <a:r>
              <a:rPr lang="en-US" dirty="0"/>
              <a:t>C</a:t>
            </a:r>
            <a:r>
              <a:rPr lang="en-US" dirty="0" smtClean="0"/>
              <a:t>are</a:t>
            </a:r>
            <a:endParaRPr lang="en-US" dirty="0"/>
          </a:p>
        </p:txBody>
      </p:sp>
      <p:sp>
        <p:nvSpPr>
          <p:cNvPr id="3" name="Subtitle 2"/>
          <p:cNvSpPr>
            <a:spLocks noGrp="1"/>
          </p:cNvSpPr>
          <p:nvPr>
            <p:ph type="subTitle" idx="1"/>
          </p:nvPr>
        </p:nvSpPr>
        <p:spPr/>
        <p:txBody>
          <a:bodyPr/>
          <a:lstStyle/>
          <a:p>
            <a:r>
              <a:rPr lang="en-US" dirty="0" smtClean="0"/>
              <a:t>Sean </a:t>
            </a:r>
            <a:r>
              <a:rPr lang="en-US" dirty="0" err="1" smtClean="0"/>
              <a:t>Omahony</a:t>
            </a:r>
            <a:r>
              <a:rPr lang="en-US" dirty="0" smtClean="0"/>
              <a:t> MB </a:t>
            </a:r>
            <a:r>
              <a:rPr lang="en-US" dirty="0" err="1" smtClean="0"/>
              <a:t>BCh</a:t>
            </a:r>
            <a:r>
              <a:rPr lang="en-US" dirty="0" smtClean="0"/>
              <a:t> BAO, MS</a:t>
            </a:r>
          </a:p>
          <a:p>
            <a:r>
              <a:rPr lang="en-US" dirty="0" smtClean="0"/>
              <a:t>Rush University Medical Center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t>Structured ICU Palliative Interventions</a:t>
            </a:r>
          </a:p>
        </p:txBody>
      </p:sp>
      <p:sp>
        <p:nvSpPr>
          <p:cNvPr id="15363" name="Content Placeholder 2"/>
          <p:cNvSpPr>
            <a:spLocks noGrp="1"/>
          </p:cNvSpPr>
          <p:nvPr>
            <p:ph idx="1"/>
          </p:nvPr>
        </p:nvSpPr>
        <p:spPr/>
        <p:txBody>
          <a:bodyPr>
            <a:normAutofit fontScale="92500"/>
          </a:bodyPr>
          <a:lstStyle/>
          <a:p>
            <a:r>
              <a:rPr lang="en-US" sz="2400" dirty="0" smtClean="0"/>
              <a:t>Early Referrals to Palliative Care in the ICU are not associated with earlier death but are associated with improved quality of care</a:t>
            </a:r>
          </a:p>
          <a:p>
            <a:pPr>
              <a:buFontTx/>
              <a:buNone/>
            </a:pPr>
            <a:r>
              <a:rPr lang="en-US" dirty="0" smtClean="0"/>
              <a:t>-</a:t>
            </a:r>
            <a:r>
              <a:rPr lang="en-US" sz="2000" dirty="0" err="1" smtClean="0"/>
              <a:t>O’Mahony</a:t>
            </a:r>
            <a:r>
              <a:rPr lang="en-US" sz="2000" dirty="0" smtClean="0"/>
              <a:t> S </a:t>
            </a:r>
            <a:r>
              <a:rPr lang="en-US" sz="2000" i="1" dirty="0" smtClean="0"/>
              <a:t>Palliative Medicine. 24(2): 154-165. March 2010</a:t>
            </a:r>
          </a:p>
          <a:p>
            <a:r>
              <a:rPr lang="en-US" sz="2400" dirty="0" smtClean="0"/>
              <a:t>A multicenter  randomized controlled trial at multiple medical centers demonstrated reductions in the prevalence of depressive and anxious symptoms measured with the Hospital Anxiety and Depression Scale and lower levels of post traumatic stress disorder for the family members of dying patients who had participated in proactive conferences and who received informational brochures when compared with controls</a:t>
            </a:r>
          </a:p>
          <a:p>
            <a:pPr>
              <a:buFontTx/>
              <a:buNone/>
            </a:pPr>
            <a:r>
              <a:rPr lang="en-US" sz="2400" dirty="0" smtClean="0"/>
              <a:t>-. </a:t>
            </a:r>
            <a:r>
              <a:rPr lang="en-US" sz="2000" dirty="0" err="1" smtClean="0">
                <a:hlinkClick r:id="rId3"/>
              </a:rPr>
              <a:t>Lautrette</a:t>
            </a:r>
            <a:r>
              <a:rPr lang="en-US" sz="2000" dirty="0" smtClean="0">
                <a:hlinkClick r:id="rId3"/>
              </a:rPr>
              <a:t> A</a:t>
            </a:r>
            <a:r>
              <a:rPr lang="en-US" sz="2000" dirty="0" smtClean="0"/>
              <a:t> </a:t>
            </a:r>
            <a:r>
              <a:rPr lang="en-US" sz="2000" i="1" dirty="0" smtClean="0"/>
              <a:t>N Eng J Med </a:t>
            </a:r>
            <a:r>
              <a:rPr lang="en-US" sz="2000" dirty="0" smtClean="0"/>
              <a:t>2007; 356(5): 469-478.</a:t>
            </a:r>
          </a:p>
          <a:p>
            <a:pPr>
              <a:buFontTx/>
              <a:buNone/>
            </a:pPr>
            <a:endParaRPr lang="en-US" sz="2400" dirty="0" smtClean="0"/>
          </a:p>
          <a:p>
            <a:pPr>
              <a:buFontTx/>
              <a:buNone/>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and Measuring the Success of Screening</a:t>
            </a:r>
            <a:endParaRPr lang="en-US" dirty="0"/>
          </a:p>
        </p:txBody>
      </p:sp>
      <p:sp>
        <p:nvSpPr>
          <p:cNvPr id="3" name="Content Placeholder 2"/>
          <p:cNvSpPr>
            <a:spLocks noGrp="1"/>
          </p:cNvSpPr>
          <p:nvPr>
            <p:ph idx="1"/>
          </p:nvPr>
        </p:nvSpPr>
        <p:spPr/>
        <p:txBody>
          <a:bodyPr>
            <a:normAutofit lnSpcReduction="10000"/>
          </a:bodyPr>
          <a:lstStyle/>
          <a:p>
            <a:r>
              <a:rPr lang="en-US" dirty="0" smtClean="0"/>
              <a:t>Involve as many of the  ICU team as possible in developing screens</a:t>
            </a:r>
          </a:p>
          <a:p>
            <a:r>
              <a:rPr lang="en-US" dirty="0" smtClean="0"/>
              <a:t>Identify and work with the appropriate ICU administrator, Quality Management, Decision Support, Nurse Educators, Chaplains, Social Work</a:t>
            </a:r>
          </a:p>
          <a:p>
            <a:r>
              <a:rPr lang="en-US" dirty="0" smtClean="0"/>
              <a:t>Different tools work in different ICUs</a:t>
            </a:r>
          </a:p>
          <a:p>
            <a:r>
              <a:rPr lang="en-US" dirty="0" smtClean="0"/>
              <a:t>Collect data to document change : in clinical metrics, satisfaction, utilization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Implementation</a:t>
            </a:r>
            <a:endParaRPr lang="en-US"/>
          </a:p>
        </p:txBody>
      </p:sp>
      <p:sp>
        <p:nvSpPr>
          <p:cNvPr id="3" name="Content Placeholder 2"/>
          <p:cNvSpPr>
            <a:spLocks noGrp="1"/>
          </p:cNvSpPr>
          <p:nvPr>
            <p:ph idx="1"/>
          </p:nvPr>
        </p:nvSpPr>
        <p:spPr/>
        <p:txBody>
          <a:bodyPr>
            <a:normAutofit fontScale="77500" lnSpcReduction="20000"/>
          </a:bodyPr>
          <a:lstStyle/>
          <a:p>
            <a:r>
              <a:rPr lang="en-US" dirty="0" smtClean="0"/>
              <a:t>Once screening criteria have been agreed upon with the unit stakeholders</a:t>
            </a:r>
          </a:p>
          <a:p>
            <a:r>
              <a:rPr lang="en-US" dirty="0" smtClean="0"/>
              <a:t>Pay attention to the details of the referral process, response time, responsible parties for implementation and documentation of the </a:t>
            </a:r>
            <a:r>
              <a:rPr lang="en-US" smtClean="0"/>
              <a:t>screening criteria on the EMR</a:t>
            </a:r>
            <a:endParaRPr lang="en-US" dirty="0" smtClean="0"/>
          </a:p>
          <a:p>
            <a:r>
              <a:rPr lang="en-US" dirty="0" smtClean="0"/>
              <a:t>Collect data from the start, evaluate data at a pre-specified time point, adjust criteria if needed and adjust the intervention accordingly based on attitudes of the stakeholders and reports of barriers.</a:t>
            </a:r>
          </a:p>
          <a:p>
            <a:r>
              <a:rPr lang="en-US" dirty="0" smtClean="0"/>
              <a:t>Meet biweekly to monthly with the stakeholders to discuss and learn from successes and problematic cases.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and the ICU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your team carefully</a:t>
            </a:r>
          </a:p>
          <a:p>
            <a:r>
              <a:rPr lang="en-US" dirty="0" smtClean="0"/>
              <a:t>APNs or MDs who have a background in critical care are probably an ideal fit for the ICU as they have a better understanding and are comfortable with the technology, know the culture and understand the workflow of the unit</a:t>
            </a:r>
          </a:p>
          <a:p>
            <a:r>
              <a:rPr lang="en-US" dirty="0" smtClean="0"/>
              <a:t>While you may have expertise in palliative care you are not an expert in the unit you will be working in </a:t>
            </a:r>
          </a:p>
          <a:p>
            <a:r>
              <a:rPr lang="en-US" dirty="0"/>
              <a:t>M</a:t>
            </a:r>
            <a:r>
              <a:rPr lang="en-US" dirty="0" smtClean="0"/>
              <a:t>eet the stakeholders and solicit their opinions and needs and focus on those areas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Consultation Screening tool for critical care units</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457200" y="1503621"/>
            <a:ext cx="8001000" cy="47447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their 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ICU teams are accustomed to fast turn around and response from other teams. They may not work with you if your response time exceeds 12 to 24 hours</a:t>
            </a:r>
          </a:p>
          <a:p>
            <a:r>
              <a:rPr lang="en-US" dirty="0" smtClean="0"/>
              <a:t>It may mean restructuring your work schedule to include more evening hours and probably some weekend availability. </a:t>
            </a:r>
          </a:p>
          <a:p>
            <a:r>
              <a:rPr lang="en-US" dirty="0" smtClean="0"/>
              <a:t>That said the focus on goals of care and family support may mean less frequent follow up than you may require for pain and symptom management consultations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expectations</a:t>
            </a:r>
            <a:endParaRPr lang="en-US" dirty="0"/>
          </a:p>
        </p:txBody>
      </p:sp>
      <p:sp>
        <p:nvSpPr>
          <p:cNvPr id="3" name="Content Placeholder 2"/>
          <p:cNvSpPr>
            <a:spLocks noGrp="1"/>
          </p:cNvSpPr>
          <p:nvPr>
            <p:ph idx="1"/>
          </p:nvPr>
        </p:nvSpPr>
        <p:spPr/>
        <p:txBody>
          <a:bodyPr/>
          <a:lstStyle/>
          <a:p>
            <a:r>
              <a:rPr lang="en-US" dirty="0" smtClean="0"/>
              <a:t>You will  be respected if you are consistently present. </a:t>
            </a:r>
          </a:p>
          <a:p>
            <a:r>
              <a:rPr lang="en-US" dirty="0" smtClean="0"/>
              <a:t>Try to proactively attend their interdisciplinary rounds two to three times per week. </a:t>
            </a:r>
          </a:p>
          <a:p>
            <a:r>
              <a:rPr lang="en-US" dirty="0" smtClean="0"/>
              <a:t>Provision of preemptive bereavement support and psychosocial counseling may warrant inclusion of a social worker on your team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of consultations and reimbursement</a:t>
            </a:r>
            <a:endParaRPr lang="en-US" dirty="0"/>
          </a:p>
        </p:txBody>
      </p:sp>
      <p:sp>
        <p:nvSpPr>
          <p:cNvPr id="3" name="Content Placeholder 2"/>
          <p:cNvSpPr>
            <a:spLocks noGrp="1"/>
          </p:cNvSpPr>
          <p:nvPr>
            <p:ph idx="1"/>
          </p:nvPr>
        </p:nvSpPr>
        <p:spPr/>
        <p:txBody>
          <a:bodyPr/>
          <a:lstStyle/>
          <a:p>
            <a:r>
              <a:rPr lang="en-US" dirty="0" smtClean="0"/>
              <a:t>Disproportionate numbers of these consultations will include long patient and family face-to-face time as the subject of the consultations is likely to revolve around goals of care discussion e.g. the reimbursement rate for 99356 E and M visit would be ~$170 under Medicare versus $70-$100 for 99233 (for typical visit involving pain and symptom management)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building exercises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Participation in and promotion of unit based palliative medicine committee</a:t>
            </a:r>
          </a:p>
          <a:p>
            <a:r>
              <a:rPr lang="en-US" dirty="0" smtClean="0"/>
              <a:t>Provide debriefing and team support</a:t>
            </a:r>
          </a:p>
          <a:p>
            <a:r>
              <a:rPr lang="en-US" dirty="0" smtClean="0"/>
              <a:t>Maintaining relationships with families when you are providing support to the family as opposed to not following these patients when you are not making frequent recommendations about changes in management</a:t>
            </a:r>
          </a:p>
          <a:p>
            <a:r>
              <a:rPr lang="en-US" dirty="0" smtClean="0"/>
              <a:t>Assist the ICU team with families who reject medical advise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Palliative Care in the MICU</a:t>
            </a:r>
            <a:endParaRPr lang="en-US" dirty="0"/>
          </a:p>
        </p:txBody>
      </p:sp>
      <p:sp>
        <p:nvSpPr>
          <p:cNvPr id="4" name="Slide Number Placeholder 3"/>
          <p:cNvSpPr>
            <a:spLocks noGrp="1"/>
          </p:cNvSpPr>
          <p:nvPr>
            <p:ph type="sldNum" sz="quarter" idx="4294967295"/>
          </p:nvPr>
        </p:nvSpPr>
        <p:spPr>
          <a:xfrm>
            <a:off x="8410575" y="6181531"/>
            <a:ext cx="609600" cy="457200"/>
          </a:xfrm>
          <a:prstGeom prst="rect">
            <a:avLst/>
          </a:prstGeom>
        </p:spPr>
        <p:txBody>
          <a:bodyPr/>
          <a:lstStyle/>
          <a:p>
            <a:fld id="{135B5973-9ACC-3F48-982D-9415043042F4}" type="slidenum">
              <a:rPr lang="en-US" smtClean="0"/>
              <a:pPr/>
              <a:t>8</a:t>
            </a:fld>
            <a:endParaRPr lang="en-US"/>
          </a:p>
        </p:txBody>
      </p:sp>
      <p:sp>
        <p:nvSpPr>
          <p:cNvPr id="5" name="Rounded Rectangle 4"/>
          <p:cNvSpPr/>
          <p:nvPr/>
        </p:nvSpPr>
        <p:spPr>
          <a:xfrm>
            <a:off x="933450" y="1924334"/>
            <a:ext cx="2876550" cy="1142716"/>
          </a:xfrm>
          <a:prstGeom prst="roundRect">
            <a:avLst/>
          </a:prstGeom>
          <a:solidFill>
            <a:srgbClr val="587E0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u="sng" dirty="0" smtClean="0"/>
              <a:t>Pre</a:t>
            </a:r>
            <a:r>
              <a:rPr lang="en-US" sz="2200" dirty="0" smtClean="0"/>
              <a:t> Proactive Consultation Service</a:t>
            </a:r>
          </a:p>
        </p:txBody>
      </p:sp>
      <p:sp>
        <p:nvSpPr>
          <p:cNvPr id="7" name="Rounded Rectangle 6"/>
          <p:cNvSpPr/>
          <p:nvPr/>
        </p:nvSpPr>
        <p:spPr>
          <a:xfrm>
            <a:off x="4895850" y="1924334"/>
            <a:ext cx="2876550" cy="1142716"/>
          </a:xfrm>
          <a:prstGeom prst="roundRect">
            <a:avLst/>
          </a:prstGeom>
          <a:solidFill>
            <a:srgbClr val="587E0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u="sng" dirty="0" smtClean="0"/>
              <a:t>Post</a:t>
            </a:r>
            <a:r>
              <a:rPr lang="en-US" sz="2200" dirty="0" smtClean="0"/>
              <a:t> Proactive Consultation Service</a:t>
            </a:r>
          </a:p>
        </p:txBody>
      </p:sp>
      <p:sp>
        <p:nvSpPr>
          <p:cNvPr id="8" name="Rounded Rectangle 7"/>
          <p:cNvSpPr/>
          <p:nvPr/>
        </p:nvSpPr>
        <p:spPr>
          <a:xfrm>
            <a:off x="971550" y="3199570"/>
            <a:ext cx="2838450" cy="2981961"/>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buFont typeface="Arial" pitchFamily="34" charset="0"/>
              <a:buChar char="•"/>
            </a:pPr>
            <a:r>
              <a:rPr lang="en-US" sz="2000" dirty="0" smtClean="0"/>
              <a:t> Physician referral</a:t>
            </a:r>
            <a:endParaRPr lang="en-US" sz="2000" dirty="0"/>
          </a:p>
        </p:txBody>
      </p:sp>
      <p:sp>
        <p:nvSpPr>
          <p:cNvPr id="9" name="Rounded Rectangle 8"/>
          <p:cNvSpPr/>
          <p:nvPr/>
        </p:nvSpPr>
        <p:spPr>
          <a:xfrm>
            <a:off x="4907442" y="3199570"/>
            <a:ext cx="2838450" cy="2981961"/>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buFont typeface="Arial" pitchFamily="34" charset="0"/>
              <a:buChar char="•"/>
            </a:pPr>
            <a:r>
              <a:rPr lang="en-US" sz="2000" dirty="0" smtClean="0"/>
              <a:t> Proactive rounding by nurse practitioner specializing in palliative care twice per week</a:t>
            </a:r>
          </a:p>
          <a:p>
            <a:endParaRPr lang="en-US" sz="800" dirty="0" smtClean="0"/>
          </a:p>
          <a:p>
            <a:pPr>
              <a:buFont typeface="Arial" pitchFamily="34" charset="0"/>
              <a:buChar char="•"/>
            </a:pPr>
            <a:r>
              <a:rPr lang="en-US" sz="2000" dirty="0" smtClean="0"/>
              <a:t> Palliative care consult “triggers”</a:t>
            </a:r>
          </a:p>
          <a:p>
            <a:endParaRPr lang="en-US" sz="800" dirty="0" smtClean="0"/>
          </a:p>
          <a:p>
            <a:pPr>
              <a:buFont typeface="Arial" pitchFamily="34" charset="0"/>
              <a:buChar char="•"/>
            </a:pPr>
            <a:r>
              <a:rPr lang="en-US" sz="2000" dirty="0" smtClean="0"/>
              <a:t> Physician referral</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410575" y="6181531"/>
            <a:ext cx="609600" cy="457200"/>
          </a:xfrm>
          <a:prstGeom prst="rect">
            <a:avLst/>
          </a:prstGeom>
        </p:spPr>
        <p:txBody>
          <a:bodyPr/>
          <a:lstStyle/>
          <a:p>
            <a:fld id="{135B5973-9ACC-3F48-982D-9415043042F4}" type="slidenum">
              <a:rPr lang="en-US" smtClean="0"/>
              <a:pPr/>
              <a:t>9</a:t>
            </a:fld>
            <a:endParaRPr lang="en-US"/>
          </a:p>
        </p:txBody>
      </p:sp>
      <p:sp>
        <p:nvSpPr>
          <p:cNvPr id="4" name="Title 3"/>
          <p:cNvSpPr>
            <a:spLocks noGrp="1"/>
          </p:cNvSpPr>
          <p:nvPr>
            <p:ph type="title"/>
          </p:nvPr>
        </p:nvSpPr>
        <p:spPr>
          <a:xfrm>
            <a:off x="457200" y="44824"/>
            <a:ext cx="8229600" cy="1219200"/>
          </a:xfrm>
        </p:spPr>
        <p:txBody>
          <a:bodyPr>
            <a:normAutofit/>
          </a:bodyPr>
          <a:lstStyle/>
          <a:p>
            <a:r>
              <a:rPr lang="en-US" sz="2400" dirty="0" smtClean="0"/>
              <a:t>Direct Hospital Costs For Decedents Pre- and Post- Introduction of  Proactive Rounding in the MICU by a Palliative Care NP : Source Shawn Amer Masters in Policy Presentation 3/4/11</a:t>
            </a:r>
            <a:endParaRPr lang="en-US" sz="2400" dirty="0"/>
          </a:p>
        </p:txBody>
      </p:sp>
      <p:sp>
        <p:nvSpPr>
          <p:cNvPr id="6" name="Content Placeholder 5"/>
          <p:cNvSpPr>
            <a:spLocks noGrp="1"/>
          </p:cNvSpPr>
          <p:nvPr>
            <p:ph idx="1"/>
          </p:nvPr>
        </p:nvSpPr>
        <p:spPr/>
        <p:txBody>
          <a:bodyPr>
            <a:normAutofit lnSpcReduction="10000"/>
          </a:bodyPr>
          <a:lstStyle/>
          <a:p>
            <a:pPr marL="514350" indent="-514350">
              <a:buFont typeface="+mj-lt"/>
              <a:buAutoNum type="arabicPeriod"/>
            </a:pPr>
            <a:r>
              <a:rPr lang="en-US" dirty="0" smtClean="0"/>
              <a:t>Mean direct hospital costs for decedents who spent at least one day in the MICU were $3,886 lower in the 6 months following the implementation of proactive rounding by a palliative care NP, use of referral triggers, focused education (N=118)  vs. the 6 months prior to implementation (N=104). </a:t>
            </a:r>
          </a:p>
          <a:p>
            <a:pPr marL="514350" indent="-514350">
              <a:buNone/>
            </a:pPr>
            <a:r>
              <a:rPr lang="en-US" dirty="0" smtClean="0"/>
              <a:t>      annualized this represents a savings of approximately $800,000 in one unit. </a:t>
            </a:r>
            <a:endParaRPr lang="en-US" dirty="0"/>
          </a:p>
        </p:txBody>
      </p:sp>
      <p:sp>
        <p:nvSpPr>
          <p:cNvPr id="5" name="TextBox 4"/>
          <p:cNvSpPr txBox="1"/>
          <p:nvPr/>
        </p:nvSpPr>
        <p:spPr>
          <a:xfrm>
            <a:off x="5943600" y="6019800"/>
            <a:ext cx="2438400" cy="646331"/>
          </a:xfrm>
          <a:prstGeom prst="rect">
            <a:avLst/>
          </a:prstGeom>
          <a:noFill/>
        </p:spPr>
        <p:txBody>
          <a:bodyPr wrap="square" rtlCol="0">
            <a:spAutoFit/>
          </a:bodyPr>
          <a:lstStyle/>
          <a:p>
            <a:r>
              <a:rPr lang="en-US" dirty="0" smtClean="0"/>
              <a:t>Decision Support Team RUMC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1118</Words>
  <Application>Microsoft Office PowerPoint</Application>
  <PresentationFormat>On-screen Show (4:3)</PresentationFormat>
  <Paragraphs>77</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Program Development for ICU Palliative Care</vt:lpstr>
      <vt:lpstr>Palliative Care and the ICU</vt:lpstr>
      <vt:lpstr>Consultation Screening tool for critical care units</vt:lpstr>
      <vt:lpstr>Understand their expectations</vt:lpstr>
      <vt:lpstr>Meet expectations</vt:lpstr>
      <vt:lpstr>Focus of consultations and reimbursement</vt:lpstr>
      <vt:lpstr>Team building exercises</vt:lpstr>
      <vt:lpstr>Palliative Care in the MICU</vt:lpstr>
      <vt:lpstr>Direct Hospital Costs For Decedents Pre- and Post- Introduction of  Proactive Rounding in the MICU by a Palliative Care NP : Source Shawn Amer Masters in Policy Presentation 3/4/11</vt:lpstr>
      <vt:lpstr>Structured ICU Palliative Interventions</vt:lpstr>
      <vt:lpstr>Implementing and Measuring the Success of Screening</vt:lpstr>
      <vt:lpstr>Process Implementation</vt:lpstr>
    </vt:vector>
  </TitlesOfParts>
  <Company>Rush University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development for ICU palliative care</dc:title>
  <dc:creator>Sean OMahony</dc:creator>
  <cp:lastModifiedBy>Baron, Aliza [BSD] - MED</cp:lastModifiedBy>
  <cp:revision>15</cp:revision>
  <dcterms:created xsi:type="dcterms:W3CDTF">2013-07-08T16:42:30Z</dcterms:created>
  <dcterms:modified xsi:type="dcterms:W3CDTF">2015-06-09T17:48:56Z</dcterms:modified>
</cp:coreProperties>
</file>