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8" d="100"/>
          <a:sy n="118" d="100"/>
        </p:scale>
        <p:origin x="-2214" y="-4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25758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2949984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376535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5" name="Picture 2" descr="UC_MED_Horiz_2C_CMYK.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61950" y="6207125"/>
            <a:ext cx="2090738"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9"/>
          <p:cNvSpPr>
            <a:spLocks noGrp="1"/>
          </p:cNvSpPr>
          <p:nvPr>
            <p:ph type="body" sz="quarter" idx="13"/>
          </p:nvPr>
        </p:nvSpPr>
        <p:spPr>
          <a:xfrm>
            <a:off x="342900" y="342900"/>
            <a:ext cx="6972300" cy="558800"/>
          </a:xfrm>
          <a:prstGeom prst="rect">
            <a:avLst/>
          </a:prstGeom>
        </p:spPr>
        <p:txBody>
          <a:bodyPr vert="horz"/>
          <a:lstStyle>
            <a:lvl1pPr marL="342900" indent="-342900" algn="l">
              <a:buNone/>
              <a:defRPr sz="2400">
                <a:solidFill>
                  <a:srgbClr val="8B0021"/>
                </a:solidFill>
                <a:latin typeface="Times New Roman"/>
                <a:cs typeface="Times New Roman"/>
              </a:defRPr>
            </a:lvl1pPr>
          </a:lstStyle>
          <a:p>
            <a:pPr lvl="0"/>
            <a:r>
              <a:rPr lang="en-US" smtClean="0"/>
              <a:t>Click to edit Master text styles</a:t>
            </a:r>
          </a:p>
        </p:txBody>
      </p:sp>
      <p:sp>
        <p:nvSpPr>
          <p:cNvPr id="9" name="Text Placeholder 21"/>
          <p:cNvSpPr>
            <a:spLocks noGrp="1"/>
          </p:cNvSpPr>
          <p:nvPr>
            <p:ph type="body" sz="quarter" idx="15"/>
          </p:nvPr>
        </p:nvSpPr>
        <p:spPr>
          <a:xfrm>
            <a:off x="6858000" y="355600"/>
            <a:ext cx="1981200" cy="406400"/>
          </a:xfrm>
          <a:prstGeom prst="rect">
            <a:avLst/>
          </a:prstGeom>
        </p:spPr>
        <p:txBody>
          <a:bodyPr vert="horz" anchor="ctr"/>
          <a:lstStyle>
            <a:lvl1pPr algn="r">
              <a:buNone/>
              <a:defRPr sz="1200" b="0" i="0" baseline="0">
                <a:latin typeface="Arial"/>
                <a:cs typeface="Arial"/>
              </a:defRPr>
            </a:lvl1pPr>
          </a:lstStyle>
          <a:p>
            <a:pPr lvl="0"/>
            <a:r>
              <a:rPr lang="en-US" smtClean="0"/>
              <a:t>Click to edit Master text styles</a:t>
            </a:r>
          </a:p>
        </p:txBody>
      </p:sp>
      <p:sp>
        <p:nvSpPr>
          <p:cNvPr id="11" name="Text Placeholder 7"/>
          <p:cNvSpPr>
            <a:spLocks noGrp="1"/>
          </p:cNvSpPr>
          <p:nvPr>
            <p:ph type="body" sz="quarter" idx="12"/>
          </p:nvPr>
        </p:nvSpPr>
        <p:spPr>
          <a:xfrm>
            <a:off x="342900" y="1028700"/>
            <a:ext cx="8445500" cy="4775200"/>
          </a:xfrm>
          <a:prstGeom prst="rect">
            <a:avLst/>
          </a:prstGeom>
        </p:spPr>
        <p:txBody>
          <a:bodyPr vert="horz"/>
          <a:lstStyle>
            <a:lvl1pPr>
              <a:spcAft>
                <a:spcPts val="1200"/>
              </a:spcAft>
              <a:buFont typeface="Arial"/>
              <a:buChar char="•"/>
              <a:defRPr sz="1600" b="0" i="0">
                <a:latin typeface="Arial"/>
                <a:cs typeface="Arial"/>
              </a:defRPr>
            </a:lvl1pPr>
            <a:lvl2pPr>
              <a:defRPr sz="1600">
                <a:latin typeface="Ariel"/>
                <a:cs typeface="Ariel"/>
              </a:defRPr>
            </a:lvl2pPr>
            <a:lvl3pPr>
              <a:defRPr sz="1600">
                <a:latin typeface="Ariel"/>
                <a:cs typeface="Ariel"/>
              </a:defRPr>
            </a:lvl3pPr>
            <a:lvl4pPr>
              <a:defRPr sz="1600">
                <a:latin typeface="Ariel"/>
                <a:cs typeface="Ariel"/>
              </a:defRPr>
            </a:lvl4pPr>
            <a:lvl5pPr>
              <a:defRPr sz="1600">
                <a:latin typeface="Ariel"/>
                <a:cs typeface="Ariel"/>
              </a:defRPr>
            </a:lvl5pPr>
          </a:lstStyle>
          <a:p>
            <a:pPr lvl="0"/>
            <a:r>
              <a:rPr lang="en-US" dirty="0" smtClean="0"/>
              <a:t>Click to edit Master text styles</a:t>
            </a:r>
          </a:p>
          <a:p>
            <a:pPr lvl="0"/>
            <a:r>
              <a:rPr lang="en-US" dirty="0" smtClean="0"/>
              <a:t>Next Line of information</a:t>
            </a:r>
          </a:p>
        </p:txBody>
      </p:sp>
      <p:sp>
        <p:nvSpPr>
          <p:cNvPr id="6" name="Slide Number Placeholder 13"/>
          <p:cNvSpPr>
            <a:spLocks noGrp="1"/>
          </p:cNvSpPr>
          <p:nvPr>
            <p:ph type="sldNum" sz="quarter" idx="16"/>
          </p:nvPr>
        </p:nvSpPr>
        <p:spPr>
          <a:xfrm>
            <a:off x="8394700" y="6245225"/>
            <a:ext cx="3810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Arial" pitchFamily="34" charset="0"/>
                <a:cs typeface="Arial" pitchFamily="34" charset="0"/>
              </a:defRPr>
            </a:lvl1pPr>
          </a:lstStyle>
          <a:p>
            <a:pPr>
              <a:defRPr/>
            </a:pPr>
            <a:fld id="{37E45C27-055E-4E9A-9F93-67155271BA6C}" type="slidenum">
              <a:rPr lang="en-US" altLang="en-US"/>
              <a:pPr>
                <a:defRPr/>
              </a:pPr>
              <a:t>‹#›</a:t>
            </a:fld>
            <a:endParaRPr lang="en-US" altLang="en-US" dirty="0"/>
          </a:p>
        </p:txBody>
      </p:sp>
      <p:sp>
        <p:nvSpPr>
          <p:cNvPr id="7" name="Footer Placeholder 14"/>
          <p:cNvSpPr>
            <a:spLocks noGrp="1"/>
          </p:cNvSpPr>
          <p:nvPr>
            <p:ph type="ftr" sz="quarter" idx="17"/>
          </p:nvPr>
        </p:nvSpPr>
        <p:spPr>
          <a:xfrm>
            <a:off x="5651500" y="6245225"/>
            <a:ext cx="2895600" cy="365125"/>
          </a:xfrm>
          <a:prstGeom prst="rect">
            <a:avLst/>
          </a:prstGeom>
        </p:spPr>
        <p:txBody>
          <a:bodyPr vert="horz" lIns="91440" tIns="45720" rIns="91440" bIns="45720" rtlCol="0" anchor="ctr"/>
          <a:lstStyle>
            <a:lvl1pPr algn="r" fontAlgn="auto">
              <a:spcBef>
                <a:spcPts val="0"/>
              </a:spcBef>
              <a:spcAft>
                <a:spcPts val="0"/>
              </a:spcAft>
              <a:defRPr sz="1200" b="0" i="0">
                <a:solidFill>
                  <a:srgbClr val="8B0021"/>
                </a:solidFill>
                <a:latin typeface="Arial"/>
                <a:ea typeface="+mn-ea"/>
                <a:cs typeface="Arial"/>
              </a:defRPr>
            </a:lvl1pPr>
          </a:lstStyle>
          <a:p>
            <a:pPr>
              <a:defRPr/>
            </a:pPr>
            <a:r>
              <a:rPr lang="en-US" dirty="0"/>
              <a:t>Presentation Title Here  |</a:t>
            </a:r>
          </a:p>
        </p:txBody>
      </p:sp>
    </p:spTree>
    <p:extLst>
      <p:ext uri="{BB962C8B-B14F-4D97-AF65-F5344CB8AC3E}">
        <p14:creationId xmlns:p14="http://schemas.microsoft.com/office/powerpoint/2010/main" val="3983195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729655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139830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427863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2267607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2408138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1333647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183810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8F571-073C-4DEB-A065-DFB370D63986}" type="datetimeFigureOut">
              <a:rPr lang="en-US" smtClean="0"/>
              <a:pPr/>
              <a:t>8/8/2016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31588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8F571-073C-4DEB-A065-DFB370D63986}" type="datetimeFigureOut">
              <a:rPr lang="en-US" smtClean="0"/>
              <a:pPr/>
              <a:t>8/8/2016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6D4C9E-8BCA-462F-9FEA-9BC322711571}" type="slidenum">
              <a:rPr lang="en-US" smtClean="0"/>
              <a:pPr/>
              <a:t>‹#›</a:t>
            </a:fld>
            <a:endParaRPr lang="en-US" dirty="0"/>
          </a:p>
        </p:txBody>
      </p:sp>
    </p:spTree>
    <p:extLst>
      <p:ext uri="{BB962C8B-B14F-4D97-AF65-F5344CB8AC3E}">
        <p14:creationId xmlns:p14="http://schemas.microsoft.com/office/powerpoint/2010/main" val="1610119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ucent.uchicago.edu/" TargetMode="External"/><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hyperlink" Target="mailto:lucent@bsd.uchicago.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76200" y="3733800"/>
            <a:ext cx="8982660" cy="1219200"/>
          </a:xfrm>
        </p:spPr>
        <p:txBody>
          <a:bodyPr>
            <a:noAutofit/>
          </a:bodyPr>
          <a:lstStyle/>
          <a:p>
            <a:pPr marL="0" indent="1588" algn="ctr"/>
            <a:r>
              <a:rPr lang="en-US" sz="2200" b="1" dirty="0" smtClean="0">
                <a:latin typeface="+mn-lt"/>
              </a:rPr>
              <a:t>Everyone welcome! </a:t>
            </a:r>
          </a:p>
          <a:p>
            <a:pPr marL="0" indent="1588" algn="ctr"/>
            <a:r>
              <a:rPr lang="en-US" sz="2200" b="1" dirty="0" smtClean="0">
                <a:latin typeface="+mn-lt"/>
              </a:rPr>
              <a:t>This symposium is sponsored by Leadership for Urban Primary Care Education and Transformation (LUCENT). </a:t>
            </a:r>
          </a:p>
        </p:txBody>
      </p:sp>
      <p:sp>
        <p:nvSpPr>
          <p:cNvPr id="4" name="Text Placeholder 3"/>
          <p:cNvSpPr>
            <a:spLocks noGrp="1"/>
          </p:cNvSpPr>
          <p:nvPr>
            <p:ph type="body" sz="quarter" idx="12"/>
          </p:nvPr>
        </p:nvSpPr>
        <p:spPr>
          <a:xfrm>
            <a:off x="76199" y="4953000"/>
            <a:ext cx="8982661" cy="1136257"/>
          </a:xfrm>
        </p:spPr>
        <p:txBody>
          <a:bodyPr>
            <a:normAutofit lnSpcReduction="10000"/>
          </a:bodyPr>
          <a:lstStyle/>
          <a:p>
            <a:pPr marL="0" lvl="2" indent="0">
              <a:buNone/>
            </a:pPr>
            <a:r>
              <a:rPr lang="en-US" sz="1200" i="1" dirty="0">
                <a:latin typeface="+mn-lt"/>
              </a:rPr>
              <a:t>Mona Hanna-</a:t>
            </a:r>
            <a:r>
              <a:rPr lang="en-US" sz="1200" i="1" dirty="0" err="1">
                <a:latin typeface="+mn-lt"/>
              </a:rPr>
              <a:t>Attisha</a:t>
            </a:r>
            <a:r>
              <a:rPr lang="en-US" sz="1200" i="1" dirty="0">
                <a:latin typeface="+mn-lt"/>
              </a:rPr>
              <a:t> MD MPH FAAP is director of Hurley Children's Hospital’s Pediatric Residency Program and Assistant Professor of Pediatrics and Human Development at Michigan State University's College of Human Medicine in Flint, Michigan. With a background in environmental health, Dr. Hanna-</a:t>
            </a:r>
            <a:r>
              <a:rPr lang="en-US" sz="1200" i="1" dirty="0" err="1">
                <a:latin typeface="+mn-lt"/>
              </a:rPr>
              <a:t>Attisha</a:t>
            </a:r>
            <a:r>
              <a:rPr lang="en-US" sz="1200" i="1" dirty="0">
                <a:latin typeface="+mn-lt"/>
              </a:rPr>
              <a:t> completed medical school at Michigan State University, residency and chief residency at Children’s Hospital of Michigan, and public health training in health policy from the University of Michigan. In addition to educating the next generation of physicians, Dr. Hanna-</a:t>
            </a:r>
            <a:r>
              <a:rPr lang="en-US" sz="1200" i="1" dirty="0" err="1">
                <a:latin typeface="+mn-lt"/>
              </a:rPr>
              <a:t>Attisha</a:t>
            </a:r>
            <a:r>
              <a:rPr lang="en-US" sz="1200" i="1" dirty="0">
                <a:latin typeface="+mn-lt"/>
              </a:rPr>
              <a:t> now directs the Michigan State University and Hurley Children's Hospital Pediatric Public Health Initiative, an innovative and model public health program to research, monitor and mitigate the impact of the Flint water lead crisis.</a:t>
            </a:r>
          </a:p>
          <a:p>
            <a:pPr marL="0" lvl="2" indent="0">
              <a:buNone/>
            </a:pPr>
            <a:endParaRPr lang="en-US" sz="1200" i="1" dirty="0" smtClean="0">
              <a:latin typeface="+mn-lt"/>
            </a:endParaRPr>
          </a:p>
        </p:txBody>
      </p:sp>
      <p:sp>
        <p:nvSpPr>
          <p:cNvPr id="8" name="TextBox 7"/>
          <p:cNvSpPr txBox="1"/>
          <p:nvPr/>
        </p:nvSpPr>
        <p:spPr>
          <a:xfrm>
            <a:off x="2983264" y="1318498"/>
            <a:ext cx="5943600" cy="1569660"/>
          </a:xfrm>
          <a:prstGeom prst="rect">
            <a:avLst/>
          </a:prstGeom>
          <a:noFill/>
        </p:spPr>
        <p:txBody>
          <a:bodyPr wrap="square" rtlCol="0">
            <a:spAutoFit/>
          </a:bodyPr>
          <a:lstStyle/>
          <a:p>
            <a:pPr marL="0" indent="0" algn="ctr">
              <a:buNone/>
            </a:pPr>
            <a:r>
              <a:rPr lang="en-US" sz="2800" b="1" i="1" dirty="0" smtClean="0">
                <a:solidFill>
                  <a:srgbClr val="8B0021"/>
                </a:solidFill>
              </a:rPr>
              <a:t>Mona Hanna-</a:t>
            </a:r>
            <a:r>
              <a:rPr lang="en-US" sz="2800" b="1" i="1" dirty="0" err="1" smtClean="0">
                <a:solidFill>
                  <a:srgbClr val="8B0021"/>
                </a:solidFill>
              </a:rPr>
              <a:t>Attisha</a:t>
            </a:r>
            <a:r>
              <a:rPr lang="en-US" sz="2800" b="1" i="1" dirty="0" smtClean="0">
                <a:solidFill>
                  <a:srgbClr val="8B0021"/>
                </a:solidFill>
              </a:rPr>
              <a:t>, MD, MPH</a:t>
            </a:r>
          </a:p>
          <a:p>
            <a:pPr algn="ctr"/>
            <a:r>
              <a:rPr lang="en-US" sz="2400" b="1" dirty="0" smtClean="0"/>
              <a:t>Tuesday August 30, 2016 at 12-1pm</a:t>
            </a:r>
            <a:endParaRPr lang="en-US" sz="2400" b="1" dirty="0"/>
          </a:p>
          <a:p>
            <a:pPr algn="ctr"/>
            <a:r>
              <a:rPr lang="en-US" sz="2400" b="1" dirty="0" smtClean="0"/>
              <a:t>Billings Auditorium, P-117</a:t>
            </a:r>
            <a:endParaRPr lang="en-US" sz="2400" b="1" dirty="0"/>
          </a:p>
          <a:p>
            <a:pPr marL="0" indent="0" algn="ctr">
              <a:buNone/>
            </a:pPr>
            <a:endParaRPr lang="en-US" sz="2000" b="1" dirty="0" smtClean="0"/>
          </a:p>
        </p:txBody>
      </p:sp>
      <p:pic>
        <p:nvPicPr>
          <p:cNvPr id="9" name="Picture 8"/>
          <p:cNvPicPr/>
          <p:nvPr/>
        </p:nvPicPr>
        <p:blipFill rotWithShape="1">
          <a:blip r:embed="rId2" cstate="print">
            <a:extLst>
              <a:ext uri="{28A0092B-C50C-407E-A947-70E740481C1C}">
                <a14:useLocalDpi xmlns:a14="http://schemas.microsoft.com/office/drawing/2010/main" val="0"/>
              </a:ext>
            </a:extLst>
          </a:blip>
          <a:srcRect l="14444" t="15973" r="15000" b="31125"/>
          <a:stretch/>
        </p:blipFill>
        <p:spPr bwMode="auto">
          <a:xfrm>
            <a:off x="7327900" y="6019800"/>
            <a:ext cx="1435100" cy="715788"/>
          </a:xfrm>
          <a:prstGeom prst="rect">
            <a:avLst/>
          </a:prstGeom>
          <a:ln>
            <a:noFill/>
          </a:ln>
          <a:extLst>
            <a:ext uri="{53640926-AAD7-44D8-BBD7-CCE9431645EC}">
              <a14:shadowObscured xmlns:a14="http://schemas.microsoft.com/office/drawing/2010/main"/>
            </a:ext>
          </a:extLst>
        </p:spPr>
      </p:pic>
      <p:sp>
        <p:nvSpPr>
          <p:cNvPr id="3" name="TextBox 2"/>
          <p:cNvSpPr txBox="1"/>
          <p:nvPr/>
        </p:nvSpPr>
        <p:spPr>
          <a:xfrm>
            <a:off x="2590800" y="6089257"/>
            <a:ext cx="4495800" cy="646331"/>
          </a:xfrm>
          <a:prstGeom prst="rect">
            <a:avLst/>
          </a:prstGeom>
          <a:noFill/>
        </p:spPr>
        <p:txBody>
          <a:bodyPr wrap="square" rtlCol="0">
            <a:spAutoFit/>
          </a:bodyPr>
          <a:lstStyle/>
          <a:p>
            <a:r>
              <a:rPr lang="en-US" sz="1200" dirty="0" smtClean="0"/>
              <a:t>For information about the LUCENT program, visit us at </a:t>
            </a:r>
            <a:r>
              <a:rPr lang="en-US" sz="1200" dirty="0" smtClean="0">
                <a:hlinkClick r:id="rId3"/>
              </a:rPr>
              <a:t>www.lucent.uchicago.edu</a:t>
            </a:r>
            <a:r>
              <a:rPr lang="en-US" sz="1200" dirty="0" smtClean="0"/>
              <a:t>. Contact us at </a:t>
            </a:r>
            <a:r>
              <a:rPr lang="en-US" sz="1200" dirty="0" smtClean="0">
                <a:hlinkClick r:id="rId4"/>
              </a:rPr>
              <a:t>lucent@bsd.uchicago.edu</a:t>
            </a:r>
            <a:r>
              <a:rPr lang="en-US" sz="1200" dirty="0" smtClean="0"/>
              <a:t> or</a:t>
            </a:r>
          </a:p>
          <a:p>
            <a:r>
              <a:rPr lang="en-US" sz="1200" dirty="0" smtClean="0"/>
              <a:t>773-834-2688</a:t>
            </a:r>
            <a:endParaRPr lang="en-US" sz="1200" dirty="0"/>
          </a:p>
        </p:txBody>
      </p:sp>
      <p:sp>
        <p:nvSpPr>
          <p:cNvPr id="10" name="Text Placeholder 1"/>
          <p:cNvSpPr>
            <a:spLocks noGrp="1"/>
          </p:cNvSpPr>
          <p:nvPr>
            <p:ph type="body" sz="quarter" idx="13"/>
          </p:nvPr>
        </p:nvSpPr>
        <p:spPr>
          <a:xfrm>
            <a:off x="76199" y="228600"/>
            <a:ext cx="8991601" cy="990600"/>
          </a:xfrm>
        </p:spPr>
        <p:txBody>
          <a:bodyPr>
            <a:noAutofit/>
          </a:bodyPr>
          <a:lstStyle/>
          <a:p>
            <a:pPr marL="0" indent="0" algn="ctr"/>
            <a:r>
              <a:rPr lang="en-US" sz="2800" b="1" i="1" dirty="0" smtClean="0">
                <a:latin typeface="Arial" panose="020B0604020202020204" pitchFamily="34" charset="0"/>
                <a:cs typeface="Arial" panose="020B0604020202020204" pitchFamily="34" charset="0"/>
              </a:rPr>
              <a:t>Flint Water Crisis: Background and Next Steps</a:t>
            </a:r>
          </a:p>
        </p:txBody>
      </p:sp>
      <p:pic>
        <p:nvPicPr>
          <p:cNvPr id="13" name="Picture 12" descr="https://s.yimg.com/ny/api/res/1.2/bRAkkJMDCg7JPZ1KYxUrmw--/YXBwaWQ9aGlnaGxhbmRlcjtzbT0xO3c9ODAwO2lsPXBsYW5l/http:/media.zenfs.com/en_us/News/ap_webfeeds/629a25b020c99110940f6a706700c92d.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24600" y="2666326"/>
            <a:ext cx="1641335" cy="1335882"/>
          </a:xfrm>
          <a:prstGeom prst="rect">
            <a:avLst/>
          </a:prstGeom>
          <a:noFill/>
          <a:ln>
            <a:noFill/>
          </a:ln>
        </p:spPr>
      </p:pic>
      <p:pic>
        <p:nvPicPr>
          <p:cNvPr id="12" name="Picture 11" descr="C:\Users\jgrutzmacher\AppData\Local\Microsoft\Windows\Temporary Internet Files\Content.Outlook\EA6VI7YB\Hanna-Attisha Mona.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472273" y="1299538"/>
            <a:ext cx="1530350" cy="1881505"/>
          </a:xfrm>
          <a:prstGeom prst="rect">
            <a:avLst/>
          </a:prstGeom>
          <a:noFill/>
          <a:ln>
            <a:noFill/>
          </a:ln>
        </p:spPr>
      </p:pic>
    </p:spTree>
    <p:extLst>
      <p:ext uri="{BB962C8B-B14F-4D97-AF65-F5344CB8AC3E}">
        <p14:creationId xmlns:p14="http://schemas.microsoft.com/office/powerpoint/2010/main" val="991063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8B0021"/>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2341</TotalTime>
  <Words>188</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Chicago Medicine &amp; Biological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Burnet, Deborah [BSD] - MED</dc:creator>
  <cp:lastModifiedBy>Grutzmacher, Julie  [BSD] - MED</cp:lastModifiedBy>
  <cp:revision>114</cp:revision>
  <dcterms:created xsi:type="dcterms:W3CDTF">2015-10-06T16:59:44Z</dcterms:created>
  <dcterms:modified xsi:type="dcterms:W3CDTF">2016-08-08T18:34:26Z</dcterms:modified>
</cp:coreProperties>
</file>